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activeX/activeX76.xml" ContentType="application/vnd.ms-office.activeX+xml"/>
  <Override PartName="/ppt/activeX/activeX77.xml" ContentType="application/vnd.ms-office.activeX+xml"/>
  <Override PartName="/ppt/activeX/activeX78.xml" ContentType="application/vnd.ms-office.activeX+xml"/>
  <Override PartName="/ppt/activeX/activeX79.xml" ContentType="application/vnd.ms-office.activeX+xml"/>
  <Override PartName="/ppt/activeX/activeX80.xml" ContentType="application/vnd.ms-office.activeX+xml"/>
  <Override PartName="/ppt/activeX/activeX81.xml" ContentType="application/vnd.ms-office.activeX+xml"/>
  <Override PartName="/ppt/activeX/activeX82.xml" ContentType="application/vnd.ms-office.activeX+xml"/>
  <Override PartName="/ppt/activeX/activeX83.xml" ContentType="application/vnd.ms-office.activeX+xml"/>
  <Override PartName="/ppt/activeX/activeX84.xml" ContentType="application/vnd.ms-office.activeX+xml"/>
  <Override PartName="/ppt/activeX/activeX85.xml" ContentType="application/vnd.ms-office.activeX+xml"/>
  <Override PartName="/ppt/activeX/activeX86.xml" ContentType="application/vnd.ms-office.activeX+xml"/>
  <Override PartName="/ppt/activeX/activeX87.xml" ContentType="application/vnd.ms-office.activeX+xml"/>
  <Override PartName="/ppt/activeX/activeX88.xml" ContentType="application/vnd.ms-office.activeX+xml"/>
  <Override PartName="/ppt/activeX/activeX89.xml" ContentType="application/vnd.ms-office.activeX+xml"/>
  <Override PartName="/ppt/activeX/activeX90.xml" ContentType="application/vnd.ms-office.activeX+xml"/>
  <Override PartName="/ppt/activeX/activeX91.xml" ContentType="application/vnd.ms-office.activeX+xml"/>
  <Override PartName="/ppt/activeX/activeX92.xml" ContentType="application/vnd.ms-office.activeX+xml"/>
  <Override PartName="/ppt/activeX/activeX93.xml" ContentType="application/vnd.ms-office.activeX+xml"/>
  <Override PartName="/ppt/activeX/activeX94.xml" ContentType="application/vnd.ms-office.activeX+xml"/>
  <Override PartName="/ppt/activeX/activeX95.xml" ContentType="application/vnd.ms-office.activeX+xml"/>
  <Override PartName="/ppt/activeX/activeX96.xml" ContentType="application/vnd.ms-office.activeX+xml"/>
  <Override PartName="/ppt/activeX/activeX97.xml" ContentType="application/vnd.ms-office.activeX+xml"/>
  <Override PartName="/ppt/activeX/activeX98.xml" ContentType="application/vnd.ms-office.activeX+xml"/>
  <Override PartName="/ppt/activeX/activeX99.xml" ContentType="application/vnd.ms-office.activeX+xml"/>
  <Override PartName="/ppt/activeX/activeX100.xml" ContentType="application/vnd.ms-office.activeX+xml"/>
  <Override PartName="/ppt/activeX/activeX101.xml" ContentType="application/vnd.ms-office.activeX+xml"/>
  <Override PartName="/ppt/activeX/activeX102.xml" ContentType="application/vnd.ms-office.activeX+xml"/>
  <Override PartName="/ppt/activeX/activeX103.xml" ContentType="application/vnd.ms-office.activeX+xml"/>
  <Override PartName="/ppt/activeX/activeX104.xml" ContentType="application/vnd.ms-office.activeX+xml"/>
  <Override PartName="/ppt/activeX/activeX105.xml" ContentType="application/vnd.ms-office.activeX+xml"/>
  <Override PartName="/ppt/activeX/activeX106.xml" ContentType="application/vnd.ms-office.activeX+xml"/>
  <Override PartName="/ppt/activeX/activeX107.xml" ContentType="application/vnd.ms-office.activeX+xml"/>
  <Override PartName="/ppt/activeX/activeX108.xml" ContentType="application/vnd.ms-office.activeX+xml"/>
  <Override PartName="/ppt/activeX/activeX109.xml" ContentType="application/vnd.ms-office.activeX+xml"/>
  <Override PartName="/ppt/activeX/activeX110.xml" ContentType="application/vnd.ms-office.activeX+xml"/>
  <Override PartName="/ppt/activeX/activeX111.xml" ContentType="application/vnd.ms-office.activeX+xml"/>
  <Override PartName="/ppt/activeX/activeX112.xml" ContentType="application/vnd.ms-office.activeX+xml"/>
  <Override PartName="/ppt/activeX/activeX113.xml" ContentType="application/vnd.ms-office.activeX+xml"/>
  <Override PartName="/ppt/activeX/activeX114.xml" ContentType="application/vnd.ms-office.activeX+xml"/>
  <Override PartName="/ppt/activeX/activeX115.xml" ContentType="application/vnd.ms-office.activeX+xml"/>
  <Override PartName="/ppt/activeX/activeX116.xml" ContentType="application/vnd.ms-office.activeX+xml"/>
  <Override PartName="/ppt/activeX/activeX117.xml" ContentType="application/vnd.ms-office.activeX+xml"/>
  <Override PartName="/ppt/activeX/activeX118.xml" ContentType="application/vnd.ms-office.activeX+xml"/>
  <Override PartName="/ppt/activeX/activeX119.xml" ContentType="application/vnd.ms-office.activeX+xml"/>
  <Override PartName="/ppt/activeX/activeX120.xml" ContentType="application/vnd.ms-office.activeX+xml"/>
  <Override PartName="/ppt/activeX/activeX121.xml" ContentType="application/vnd.ms-office.activeX+xml"/>
  <Override PartName="/ppt/activeX/activeX122.xml" ContentType="application/vnd.ms-office.activeX+xml"/>
  <Override PartName="/ppt/activeX/activeX123.xml" ContentType="application/vnd.ms-office.activeX+xml"/>
  <Override PartName="/ppt/activeX/activeX124.xml" ContentType="application/vnd.ms-office.activeX+xml"/>
  <Override PartName="/ppt/activeX/activeX125.xml" ContentType="application/vnd.ms-office.activeX+xml"/>
  <Override PartName="/ppt/activeX/activeX126.xml" ContentType="application/vnd.ms-office.activeX+xml"/>
  <Override PartName="/ppt/activeX/activeX127.xml" ContentType="application/vnd.ms-office.activeX+xml"/>
  <Override PartName="/ppt/activeX/activeX128.xml" ContentType="application/vnd.ms-office.activeX+xml"/>
  <Override PartName="/ppt/activeX/activeX129.xml" ContentType="application/vnd.ms-office.activeX+xml"/>
  <Override PartName="/ppt/activeX/activeX130.xml" ContentType="application/vnd.ms-office.activeX+xml"/>
  <Override PartName="/ppt/activeX/activeX131.xml" ContentType="application/vnd.ms-office.activeX+xml"/>
  <Override PartName="/ppt/activeX/activeX132.xml" ContentType="application/vnd.ms-office.activeX+xml"/>
  <Override PartName="/ppt/activeX/activeX133.xml" ContentType="application/vnd.ms-office.activeX+xml"/>
  <Override PartName="/ppt/activeX/activeX134.xml" ContentType="application/vnd.ms-office.activeX+xml"/>
  <Override PartName="/ppt/activeX/activeX135.xml" ContentType="application/vnd.ms-office.activeX+xml"/>
  <Override PartName="/ppt/activeX/activeX136.xml" ContentType="application/vnd.ms-office.activeX+xml"/>
  <Override PartName="/ppt/activeX/activeX137.xml" ContentType="application/vnd.ms-office.activeX+xml"/>
  <Override PartName="/ppt/activeX/activeX138.xml" ContentType="application/vnd.ms-office.activeX+xml"/>
  <Override PartName="/ppt/activeX/activeX139.xml" ContentType="application/vnd.ms-office.activeX+xml"/>
  <Override PartName="/ppt/activeX/activeX140.xml" ContentType="application/vnd.ms-office.activeX+xml"/>
  <Override PartName="/ppt/activeX/activeX141.xml" ContentType="application/vnd.ms-office.activeX+xml"/>
  <Override PartName="/ppt/activeX/activeX142.xml" ContentType="application/vnd.ms-office.activeX+xml"/>
  <Override PartName="/ppt/activeX/activeX143.xml" ContentType="application/vnd.ms-office.activeX+xml"/>
  <Override PartName="/ppt/activeX/activeX144.xml" ContentType="application/vnd.ms-office.activeX+xml"/>
  <Override PartName="/ppt/activeX/activeX145.xml" ContentType="application/vnd.ms-office.activeX+xml"/>
  <Override PartName="/ppt/activeX/activeX146.xml" ContentType="application/vnd.ms-office.activeX+xml"/>
  <Override PartName="/ppt/activeX/activeX147.xml" ContentType="application/vnd.ms-office.activeX+xml"/>
  <Override PartName="/ppt/activeX/activeX148.xml" ContentType="application/vnd.ms-office.activeX+xml"/>
  <Override PartName="/ppt/activeX/activeX149.xml" ContentType="application/vnd.ms-office.activeX+xml"/>
  <Override PartName="/ppt/activeX/activeX150.xml" ContentType="application/vnd.ms-office.activeX+xml"/>
  <Override PartName="/ppt/activeX/activeX151.xml" ContentType="application/vnd.ms-office.activeX+xml"/>
  <Override PartName="/ppt/activeX/activeX152.xml" ContentType="application/vnd.ms-office.activeX+xml"/>
  <Override PartName="/ppt/activeX/activeX153.xml" ContentType="application/vnd.ms-office.activeX+xml"/>
  <Override PartName="/ppt/activeX/activeX15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353" r:id="rId2"/>
    <p:sldId id="349" r:id="rId3"/>
    <p:sldId id="330" r:id="rId4"/>
    <p:sldId id="331" r:id="rId5"/>
    <p:sldId id="332" r:id="rId6"/>
    <p:sldId id="333" r:id="rId7"/>
    <p:sldId id="334" r:id="rId8"/>
    <p:sldId id="347" r:id="rId9"/>
    <p:sldId id="335" r:id="rId10"/>
    <p:sldId id="337" r:id="rId11"/>
    <p:sldId id="338" r:id="rId12"/>
    <p:sldId id="336" r:id="rId13"/>
    <p:sldId id="350" r:id="rId14"/>
    <p:sldId id="351" r:id="rId15"/>
    <p:sldId id="352" r:id="rId16"/>
    <p:sldId id="339" r:id="rId17"/>
    <p:sldId id="348" r:id="rId18"/>
    <p:sldId id="340" r:id="rId19"/>
    <p:sldId id="341" r:id="rId20"/>
    <p:sldId id="342" r:id="rId21"/>
    <p:sldId id="343" r:id="rId22"/>
    <p:sldId id="309" r:id="rId23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inos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D34D03"/>
    <a:srgbClr val="9E7800"/>
    <a:srgbClr val="AC0000"/>
    <a:srgbClr val="832162"/>
    <a:srgbClr val="006C31"/>
    <a:srgbClr val="A02424"/>
    <a:srgbClr val="41631B"/>
    <a:srgbClr val="CC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3843" autoAdjust="0"/>
  </p:normalViewPr>
  <p:slideViewPr>
    <p:cSldViewPr>
      <p:cViewPr>
        <p:scale>
          <a:sx n="70" d="100"/>
          <a:sy n="70" d="100"/>
        </p:scale>
        <p:origin x="-199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00.xml.rels><?xml version="1.0" encoding="UTF-8" standalone="yes"?>
<Relationships xmlns="http://schemas.openxmlformats.org/package/2006/relationships"><Relationship Id="rId1" Type="http://schemas.microsoft.com/office/2006/relationships/activeXControlBinary" Target="activeX100.bin"/></Relationships>
</file>

<file path=ppt/activeX/_rels/activeX101.xml.rels><?xml version="1.0" encoding="UTF-8" standalone="yes"?>
<Relationships xmlns="http://schemas.openxmlformats.org/package/2006/relationships"><Relationship Id="rId1" Type="http://schemas.microsoft.com/office/2006/relationships/activeXControlBinary" Target="activeX101.bin"/></Relationships>
</file>

<file path=ppt/activeX/_rels/activeX102.xml.rels><?xml version="1.0" encoding="UTF-8" standalone="yes"?>
<Relationships xmlns="http://schemas.openxmlformats.org/package/2006/relationships"><Relationship Id="rId1" Type="http://schemas.microsoft.com/office/2006/relationships/activeXControlBinary" Target="activeX102.bin"/></Relationships>
</file>

<file path=ppt/activeX/_rels/activeX103.xml.rels><?xml version="1.0" encoding="UTF-8" standalone="yes"?>
<Relationships xmlns="http://schemas.openxmlformats.org/package/2006/relationships"><Relationship Id="rId1" Type="http://schemas.microsoft.com/office/2006/relationships/activeXControlBinary" Target="activeX103.bin"/></Relationships>
</file>

<file path=ppt/activeX/_rels/activeX104.xml.rels><?xml version="1.0" encoding="UTF-8" standalone="yes"?>
<Relationships xmlns="http://schemas.openxmlformats.org/package/2006/relationships"><Relationship Id="rId1" Type="http://schemas.microsoft.com/office/2006/relationships/activeXControlBinary" Target="activeX104.bin"/></Relationships>
</file>

<file path=ppt/activeX/_rels/activeX105.xml.rels><?xml version="1.0" encoding="UTF-8" standalone="yes"?>
<Relationships xmlns="http://schemas.openxmlformats.org/package/2006/relationships"><Relationship Id="rId1" Type="http://schemas.microsoft.com/office/2006/relationships/activeXControlBinary" Target="activeX105.bin"/></Relationships>
</file>

<file path=ppt/activeX/_rels/activeX106.xml.rels><?xml version="1.0" encoding="UTF-8" standalone="yes"?>
<Relationships xmlns="http://schemas.openxmlformats.org/package/2006/relationships"><Relationship Id="rId1" Type="http://schemas.microsoft.com/office/2006/relationships/activeXControlBinary" Target="activeX106.bin"/></Relationships>
</file>

<file path=ppt/activeX/_rels/activeX107.xml.rels><?xml version="1.0" encoding="UTF-8" standalone="yes"?>
<Relationships xmlns="http://schemas.openxmlformats.org/package/2006/relationships"><Relationship Id="rId1" Type="http://schemas.microsoft.com/office/2006/relationships/activeXControlBinary" Target="activeX107.bin"/></Relationships>
</file>

<file path=ppt/activeX/_rels/activeX108.xml.rels><?xml version="1.0" encoding="UTF-8" standalone="yes"?>
<Relationships xmlns="http://schemas.openxmlformats.org/package/2006/relationships"><Relationship Id="rId1" Type="http://schemas.microsoft.com/office/2006/relationships/activeXControlBinary" Target="activeX108.bin"/></Relationships>
</file>

<file path=ppt/activeX/_rels/activeX109.xml.rels><?xml version="1.0" encoding="UTF-8" standalone="yes"?>
<Relationships xmlns="http://schemas.openxmlformats.org/package/2006/relationships"><Relationship Id="rId1" Type="http://schemas.microsoft.com/office/2006/relationships/activeXControlBinary" Target="activeX10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10.xml.rels><?xml version="1.0" encoding="UTF-8" standalone="yes"?>
<Relationships xmlns="http://schemas.openxmlformats.org/package/2006/relationships"><Relationship Id="rId1" Type="http://schemas.microsoft.com/office/2006/relationships/activeXControlBinary" Target="activeX110.bin"/></Relationships>
</file>

<file path=ppt/activeX/_rels/activeX111.xml.rels><?xml version="1.0" encoding="UTF-8" standalone="yes"?>
<Relationships xmlns="http://schemas.openxmlformats.org/package/2006/relationships"><Relationship Id="rId1" Type="http://schemas.microsoft.com/office/2006/relationships/activeXControlBinary" Target="activeX111.bin"/></Relationships>
</file>

<file path=ppt/activeX/_rels/activeX112.xml.rels><?xml version="1.0" encoding="UTF-8" standalone="yes"?>
<Relationships xmlns="http://schemas.openxmlformats.org/package/2006/relationships"><Relationship Id="rId1" Type="http://schemas.microsoft.com/office/2006/relationships/activeXControlBinary" Target="activeX112.bin"/></Relationships>
</file>

<file path=ppt/activeX/_rels/activeX113.xml.rels><?xml version="1.0" encoding="UTF-8" standalone="yes"?>
<Relationships xmlns="http://schemas.openxmlformats.org/package/2006/relationships"><Relationship Id="rId1" Type="http://schemas.microsoft.com/office/2006/relationships/activeXControlBinary" Target="activeX113.bin"/></Relationships>
</file>

<file path=ppt/activeX/_rels/activeX114.xml.rels><?xml version="1.0" encoding="UTF-8" standalone="yes"?>
<Relationships xmlns="http://schemas.openxmlformats.org/package/2006/relationships"><Relationship Id="rId1" Type="http://schemas.microsoft.com/office/2006/relationships/activeXControlBinary" Target="activeX114.bin"/></Relationships>
</file>

<file path=ppt/activeX/_rels/activeX115.xml.rels><?xml version="1.0" encoding="UTF-8" standalone="yes"?>
<Relationships xmlns="http://schemas.openxmlformats.org/package/2006/relationships"><Relationship Id="rId1" Type="http://schemas.microsoft.com/office/2006/relationships/activeXControlBinary" Target="activeX115.bin"/></Relationships>
</file>

<file path=ppt/activeX/_rels/activeX116.xml.rels><?xml version="1.0" encoding="UTF-8" standalone="yes"?>
<Relationships xmlns="http://schemas.openxmlformats.org/package/2006/relationships"><Relationship Id="rId1" Type="http://schemas.microsoft.com/office/2006/relationships/activeXControlBinary" Target="activeX116.bin"/></Relationships>
</file>

<file path=ppt/activeX/_rels/activeX117.xml.rels><?xml version="1.0" encoding="UTF-8" standalone="yes"?>
<Relationships xmlns="http://schemas.openxmlformats.org/package/2006/relationships"><Relationship Id="rId1" Type="http://schemas.microsoft.com/office/2006/relationships/activeXControlBinary" Target="activeX117.bin"/></Relationships>
</file>

<file path=ppt/activeX/_rels/activeX118.xml.rels><?xml version="1.0" encoding="UTF-8" standalone="yes"?>
<Relationships xmlns="http://schemas.openxmlformats.org/package/2006/relationships"><Relationship Id="rId1" Type="http://schemas.microsoft.com/office/2006/relationships/activeXControlBinary" Target="activeX118.bin"/></Relationships>
</file>

<file path=ppt/activeX/_rels/activeX119.xml.rels><?xml version="1.0" encoding="UTF-8" standalone="yes"?>
<Relationships xmlns="http://schemas.openxmlformats.org/package/2006/relationships"><Relationship Id="rId1" Type="http://schemas.microsoft.com/office/2006/relationships/activeXControlBinary" Target="activeX119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20.xml.rels><?xml version="1.0" encoding="UTF-8" standalone="yes"?>
<Relationships xmlns="http://schemas.openxmlformats.org/package/2006/relationships"><Relationship Id="rId1" Type="http://schemas.microsoft.com/office/2006/relationships/activeXControlBinary" Target="activeX120.bin"/></Relationships>
</file>

<file path=ppt/activeX/_rels/activeX121.xml.rels><?xml version="1.0" encoding="UTF-8" standalone="yes"?>
<Relationships xmlns="http://schemas.openxmlformats.org/package/2006/relationships"><Relationship Id="rId1" Type="http://schemas.microsoft.com/office/2006/relationships/activeXControlBinary" Target="activeX121.bin"/></Relationships>
</file>

<file path=ppt/activeX/_rels/activeX122.xml.rels><?xml version="1.0" encoding="UTF-8" standalone="yes"?>
<Relationships xmlns="http://schemas.openxmlformats.org/package/2006/relationships"><Relationship Id="rId1" Type="http://schemas.microsoft.com/office/2006/relationships/activeXControlBinary" Target="activeX122.bin"/></Relationships>
</file>

<file path=ppt/activeX/_rels/activeX123.xml.rels><?xml version="1.0" encoding="UTF-8" standalone="yes"?>
<Relationships xmlns="http://schemas.openxmlformats.org/package/2006/relationships"><Relationship Id="rId1" Type="http://schemas.microsoft.com/office/2006/relationships/activeXControlBinary" Target="activeX123.bin"/></Relationships>
</file>

<file path=ppt/activeX/_rels/activeX124.xml.rels><?xml version="1.0" encoding="UTF-8" standalone="yes"?>
<Relationships xmlns="http://schemas.openxmlformats.org/package/2006/relationships"><Relationship Id="rId1" Type="http://schemas.microsoft.com/office/2006/relationships/activeXControlBinary" Target="activeX124.bin"/></Relationships>
</file>

<file path=ppt/activeX/_rels/activeX125.xml.rels><?xml version="1.0" encoding="UTF-8" standalone="yes"?>
<Relationships xmlns="http://schemas.openxmlformats.org/package/2006/relationships"><Relationship Id="rId1" Type="http://schemas.microsoft.com/office/2006/relationships/activeXControlBinary" Target="activeX125.bin"/></Relationships>
</file>

<file path=ppt/activeX/_rels/activeX126.xml.rels><?xml version="1.0" encoding="UTF-8" standalone="yes"?>
<Relationships xmlns="http://schemas.openxmlformats.org/package/2006/relationships"><Relationship Id="rId1" Type="http://schemas.microsoft.com/office/2006/relationships/activeXControlBinary" Target="activeX126.bin"/></Relationships>
</file>

<file path=ppt/activeX/_rels/activeX127.xml.rels><?xml version="1.0" encoding="UTF-8" standalone="yes"?>
<Relationships xmlns="http://schemas.openxmlformats.org/package/2006/relationships"><Relationship Id="rId1" Type="http://schemas.microsoft.com/office/2006/relationships/activeXControlBinary" Target="activeX127.bin"/></Relationships>
</file>

<file path=ppt/activeX/_rels/activeX128.xml.rels><?xml version="1.0" encoding="UTF-8" standalone="yes"?>
<Relationships xmlns="http://schemas.openxmlformats.org/package/2006/relationships"><Relationship Id="rId1" Type="http://schemas.microsoft.com/office/2006/relationships/activeXControlBinary" Target="activeX128.bin"/></Relationships>
</file>

<file path=ppt/activeX/_rels/activeX129.xml.rels><?xml version="1.0" encoding="UTF-8" standalone="yes"?>
<Relationships xmlns="http://schemas.openxmlformats.org/package/2006/relationships"><Relationship Id="rId1" Type="http://schemas.microsoft.com/office/2006/relationships/activeXControlBinary" Target="activeX129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30.xml.rels><?xml version="1.0" encoding="UTF-8" standalone="yes"?>
<Relationships xmlns="http://schemas.openxmlformats.org/package/2006/relationships"><Relationship Id="rId1" Type="http://schemas.microsoft.com/office/2006/relationships/activeXControlBinary" Target="activeX130.bin"/></Relationships>
</file>

<file path=ppt/activeX/_rels/activeX131.xml.rels><?xml version="1.0" encoding="UTF-8" standalone="yes"?>
<Relationships xmlns="http://schemas.openxmlformats.org/package/2006/relationships"><Relationship Id="rId1" Type="http://schemas.microsoft.com/office/2006/relationships/activeXControlBinary" Target="activeX131.bin"/></Relationships>
</file>

<file path=ppt/activeX/_rels/activeX132.xml.rels><?xml version="1.0" encoding="UTF-8" standalone="yes"?>
<Relationships xmlns="http://schemas.openxmlformats.org/package/2006/relationships"><Relationship Id="rId1" Type="http://schemas.microsoft.com/office/2006/relationships/activeXControlBinary" Target="activeX132.bin"/></Relationships>
</file>

<file path=ppt/activeX/_rels/activeX133.xml.rels><?xml version="1.0" encoding="UTF-8" standalone="yes"?>
<Relationships xmlns="http://schemas.openxmlformats.org/package/2006/relationships"><Relationship Id="rId1" Type="http://schemas.microsoft.com/office/2006/relationships/activeXControlBinary" Target="activeX133.bin"/></Relationships>
</file>

<file path=ppt/activeX/_rels/activeX134.xml.rels><?xml version="1.0" encoding="UTF-8" standalone="yes"?>
<Relationships xmlns="http://schemas.openxmlformats.org/package/2006/relationships"><Relationship Id="rId1" Type="http://schemas.microsoft.com/office/2006/relationships/activeXControlBinary" Target="activeX134.bin"/></Relationships>
</file>

<file path=ppt/activeX/_rels/activeX135.xml.rels><?xml version="1.0" encoding="UTF-8" standalone="yes"?>
<Relationships xmlns="http://schemas.openxmlformats.org/package/2006/relationships"><Relationship Id="rId1" Type="http://schemas.microsoft.com/office/2006/relationships/activeXControlBinary" Target="activeX135.bin"/></Relationships>
</file>

<file path=ppt/activeX/_rels/activeX136.xml.rels><?xml version="1.0" encoding="UTF-8" standalone="yes"?>
<Relationships xmlns="http://schemas.openxmlformats.org/package/2006/relationships"><Relationship Id="rId1" Type="http://schemas.microsoft.com/office/2006/relationships/activeXControlBinary" Target="activeX136.bin"/></Relationships>
</file>

<file path=ppt/activeX/_rels/activeX137.xml.rels><?xml version="1.0" encoding="UTF-8" standalone="yes"?>
<Relationships xmlns="http://schemas.openxmlformats.org/package/2006/relationships"><Relationship Id="rId1" Type="http://schemas.microsoft.com/office/2006/relationships/activeXControlBinary" Target="activeX137.bin"/></Relationships>
</file>

<file path=ppt/activeX/_rels/activeX138.xml.rels><?xml version="1.0" encoding="UTF-8" standalone="yes"?>
<Relationships xmlns="http://schemas.openxmlformats.org/package/2006/relationships"><Relationship Id="rId1" Type="http://schemas.microsoft.com/office/2006/relationships/activeXControlBinary" Target="activeX138.bin"/></Relationships>
</file>

<file path=ppt/activeX/_rels/activeX139.xml.rels><?xml version="1.0" encoding="UTF-8" standalone="yes"?>
<Relationships xmlns="http://schemas.openxmlformats.org/package/2006/relationships"><Relationship Id="rId1" Type="http://schemas.microsoft.com/office/2006/relationships/activeXControlBinary" Target="activeX139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40.xml.rels><?xml version="1.0" encoding="UTF-8" standalone="yes"?>
<Relationships xmlns="http://schemas.openxmlformats.org/package/2006/relationships"><Relationship Id="rId1" Type="http://schemas.microsoft.com/office/2006/relationships/activeXControlBinary" Target="activeX140.bin"/></Relationships>
</file>

<file path=ppt/activeX/_rels/activeX141.xml.rels><?xml version="1.0" encoding="UTF-8" standalone="yes"?>
<Relationships xmlns="http://schemas.openxmlformats.org/package/2006/relationships"><Relationship Id="rId1" Type="http://schemas.microsoft.com/office/2006/relationships/activeXControlBinary" Target="activeX141.bin"/></Relationships>
</file>

<file path=ppt/activeX/_rels/activeX142.xml.rels><?xml version="1.0" encoding="UTF-8" standalone="yes"?>
<Relationships xmlns="http://schemas.openxmlformats.org/package/2006/relationships"><Relationship Id="rId1" Type="http://schemas.microsoft.com/office/2006/relationships/activeXControlBinary" Target="activeX142.bin"/></Relationships>
</file>

<file path=ppt/activeX/_rels/activeX143.xml.rels><?xml version="1.0" encoding="UTF-8" standalone="yes"?>
<Relationships xmlns="http://schemas.openxmlformats.org/package/2006/relationships"><Relationship Id="rId1" Type="http://schemas.microsoft.com/office/2006/relationships/activeXControlBinary" Target="activeX143.bin"/></Relationships>
</file>

<file path=ppt/activeX/_rels/activeX144.xml.rels><?xml version="1.0" encoding="UTF-8" standalone="yes"?>
<Relationships xmlns="http://schemas.openxmlformats.org/package/2006/relationships"><Relationship Id="rId1" Type="http://schemas.microsoft.com/office/2006/relationships/activeXControlBinary" Target="activeX144.bin"/></Relationships>
</file>

<file path=ppt/activeX/_rels/activeX145.xml.rels><?xml version="1.0" encoding="UTF-8" standalone="yes"?>
<Relationships xmlns="http://schemas.openxmlformats.org/package/2006/relationships"><Relationship Id="rId1" Type="http://schemas.microsoft.com/office/2006/relationships/activeXControlBinary" Target="activeX145.bin"/></Relationships>
</file>

<file path=ppt/activeX/_rels/activeX146.xml.rels><?xml version="1.0" encoding="UTF-8" standalone="yes"?>
<Relationships xmlns="http://schemas.openxmlformats.org/package/2006/relationships"><Relationship Id="rId1" Type="http://schemas.microsoft.com/office/2006/relationships/activeXControlBinary" Target="activeX146.bin"/></Relationships>
</file>

<file path=ppt/activeX/_rels/activeX147.xml.rels><?xml version="1.0" encoding="UTF-8" standalone="yes"?>
<Relationships xmlns="http://schemas.openxmlformats.org/package/2006/relationships"><Relationship Id="rId1" Type="http://schemas.microsoft.com/office/2006/relationships/activeXControlBinary" Target="activeX147.bin"/></Relationships>
</file>

<file path=ppt/activeX/_rels/activeX148.xml.rels><?xml version="1.0" encoding="UTF-8" standalone="yes"?>
<Relationships xmlns="http://schemas.openxmlformats.org/package/2006/relationships"><Relationship Id="rId1" Type="http://schemas.microsoft.com/office/2006/relationships/activeXControlBinary" Target="activeX148.bin"/></Relationships>
</file>

<file path=ppt/activeX/_rels/activeX149.xml.rels><?xml version="1.0" encoding="UTF-8" standalone="yes"?>
<Relationships xmlns="http://schemas.openxmlformats.org/package/2006/relationships"><Relationship Id="rId1" Type="http://schemas.microsoft.com/office/2006/relationships/activeXControlBinary" Target="activeX149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50.xml.rels><?xml version="1.0" encoding="UTF-8" standalone="yes"?>
<Relationships xmlns="http://schemas.openxmlformats.org/package/2006/relationships"><Relationship Id="rId1" Type="http://schemas.microsoft.com/office/2006/relationships/activeXControlBinary" Target="activeX150.bin"/></Relationships>
</file>

<file path=ppt/activeX/_rels/activeX151.xml.rels><?xml version="1.0" encoding="UTF-8" standalone="yes"?>
<Relationships xmlns="http://schemas.openxmlformats.org/package/2006/relationships"><Relationship Id="rId1" Type="http://schemas.microsoft.com/office/2006/relationships/activeXControlBinary" Target="activeX151.bin"/></Relationships>
</file>

<file path=ppt/activeX/_rels/activeX152.xml.rels><?xml version="1.0" encoding="UTF-8" standalone="yes"?>
<Relationships xmlns="http://schemas.openxmlformats.org/package/2006/relationships"><Relationship Id="rId1" Type="http://schemas.microsoft.com/office/2006/relationships/activeXControlBinary" Target="activeX152.bin"/></Relationships>
</file>

<file path=ppt/activeX/_rels/activeX153.xml.rels><?xml version="1.0" encoding="UTF-8" standalone="yes"?>
<Relationships xmlns="http://schemas.openxmlformats.org/package/2006/relationships"><Relationship Id="rId1" Type="http://schemas.microsoft.com/office/2006/relationships/activeXControlBinary" Target="activeX153.bin"/></Relationships>
</file>

<file path=ppt/activeX/_rels/activeX154.xml.rels><?xml version="1.0" encoding="UTF-8" standalone="yes"?>
<Relationships xmlns="http://schemas.openxmlformats.org/package/2006/relationships"><Relationship Id="rId1" Type="http://schemas.microsoft.com/office/2006/relationships/activeXControlBinary" Target="activeX154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_rels/activeX96.xml.rels><?xml version="1.0" encoding="UTF-8" standalone="yes"?>
<Relationships xmlns="http://schemas.openxmlformats.org/package/2006/relationships"><Relationship Id="rId1" Type="http://schemas.microsoft.com/office/2006/relationships/activeXControlBinary" Target="activeX96.bin"/></Relationships>
</file>

<file path=ppt/activeX/_rels/activeX97.xml.rels><?xml version="1.0" encoding="UTF-8" standalone="yes"?>
<Relationships xmlns="http://schemas.openxmlformats.org/package/2006/relationships"><Relationship Id="rId1" Type="http://schemas.microsoft.com/office/2006/relationships/activeXControlBinary" Target="activeX97.bin"/></Relationships>
</file>

<file path=ppt/activeX/_rels/activeX98.xml.rels><?xml version="1.0" encoding="UTF-8" standalone="yes"?>
<Relationships xmlns="http://schemas.openxmlformats.org/package/2006/relationships"><Relationship Id="rId1" Type="http://schemas.microsoft.com/office/2006/relationships/activeXControlBinary" Target="activeX98.bin"/></Relationships>
</file>

<file path=ppt/activeX/_rels/activeX99.xml.rels><?xml version="1.0" encoding="UTF-8" standalone="yes"?>
<Relationships xmlns="http://schemas.openxmlformats.org/package/2006/relationships"><Relationship Id="rId1" Type="http://schemas.microsoft.com/office/2006/relationships/activeXControlBinary" Target="activeX99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22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22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22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31.wmf"/><Relationship Id="rId7" Type="http://schemas.openxmlformats.org/officeDocument/2006/relationships/image" Target="../media/image11.wmf"/><Relationship Id="rId2" Type="http://schemas.openxmlformats.org/officeDocument/2006/relationships/image" Target="../media/image30.wmf"/><Relationship Id="rId1" Type="http://schemas.openxmlformats.org/officeDocument/2006/relationships/image" Target="../media/image6.wmf"/><Relationship Id="rId6" Type="http://schemas.openxmlformats.org/officeDocument/2006/relationships/image" Target="../media/image10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31.wmf"/><Relationship Id="rId7" Type="http://schemas.openxmlformats.org/officeDocument/2006/relationships/image" Target="../media/image11.wmf"/><Relationship Id="rId2" Type="http://schemas.openxmlformats.org/officeDocument/2006/relationships/image" Target="../media/image30.wmf"/><Relationship Id="rId1" Type="http://schemas.openxmlformats.org/officeDocument/2006/relationships/image" Target="../media/image6.wmf"/><Relationship Id="rId6" Type="http://schemas.openxmlformats.org/officeDocument/2006/relationships/image" Target="../media/image10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31.wmf"/><Relationship Id="rId7" Type="http://schemas.openxmlformats.org/officeDocument/2006/relationships/image" Target="../media/image11.wmf"/><Relationship Id="rId2" Type="http://schemas.openxmlformats.org/officeDocument/2006/relationships/image" Target="../media/image30.wmf"/><Relationship Id="rId1" Type="http://schemas.openxmlformats.org/officeDocument/2006/relationships/image" Target="../media/image6.wmf"/><Relationship Id="rId6" Type="http://schemas.openxmlformats.org/officeDocument/2006/relationships/image" Target="../media/image10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C7432873-E851-4852-9A74-01DDB2053002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491" tIns="47745" rIns="95491" bIns="47745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B04CA36A-DD66-4729-8D82-B26AC8D46E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37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9534BB-DC89-45A4-89D0-3442F9E8D4A1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77263-A4B9-4686-8CA4-1754C46A7996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5C9E7D-0C5B-451E-9C55-0349F05FC15A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FED71-D377-4AAD-A587-4C271BADE5E5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4C27-0610-41DB-BC92-BAD8FCCDB530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AD11B-05E7-4E3C-8C3E-74E1BD42CD51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22F53-BA81-4011-BC54-35C473ECF1CC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7E7DC-3B18-40D7-BFCD-B4BAC09E4DE3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8C33D-B22C-4DB1-976C-E0A4A7647BEC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092D0-FB18-49CB-B13E-7566F9E79975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C9330-3DA0-4542-AD93-F4557C2AC99D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88D1AF-B07D-40C7-9859-654B467EA4C3}" type="datetime1">
              <a:rPr lang="it-IT" smtClean="0"/>
              <a:pPr/>
              <a:t>29/05/2014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D42C3A-0391-47DE-80B1-CA0F80D493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smokefreeclass.blogspot.com/2006/06/esperimenti-in-laboratorio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t2tuk.co.uk/InSchoolTrainer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fiscooggi.it/dalle-regioni/veneto/articolo/veneto-il-fisco-spiegato-con-un-gioco-di-ruol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programmedevelopment.com/evaluating-ability/evaluating-people/face-to-face-debrie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es.nhs.uk/sitesplus/866/page/67302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nuovitaliani.corriere.it/2011/10/25/alunni_stranieri_il_record_d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49.jpeg"/><Relationship Id="rId2" Type="http://schemas.openxmlformats.org/officeDocument/2006/relationships/hyperlink" Target="http://chipbruce.files.wordpress.com/2008/07/circle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://tccl.rit.albany.edu/knilt/index.php/Unit_1:_Inquiry" TargetMode="External"/><Relationship Id="rId4" Type="http://schemas.openxmlformats.org/officeDocument/2006/relationships/hyperlink" Target="https://www.google.it/search?q=Inquiry+learning&amp;tbm=isch&amp;imgil=0kZv6QeVoWMaWM:;https://encrypted-tbn3.gstatic.com/images?q=tbn:ANd9GcQyAi4uU2-W-jphhVdZIoU799Uy-0SPJ5P4_nWoUuxRBdcqQTk7Wg;338;277;FuTVK15FXqHCKM;http://tccl.rit.albany.edu/knilt/index.php/Unit_1:_Inquiry&amp;source=iu&amp;tbs=simg:CAESUwmAHED_1INQ9ABo_1CxCwjKcIGjYKNAgBEg6pBqwG0waBBoAG3QaSAxogv2psR9aHWFayzIig5YeHipTXpyUfyson5ahXaodGBykMIX8lp-TzYvtZ&amp;usg=__h_LNEFSJu1QklmG5xwzKMT-wIfw=&amp;sa=X&amp;ei=ZPYYU-_tIYPnywPVqIDQDw&amp;ved=0CE0Q9QEwC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hyperlink" Target="http://www.google.it/url?sa=i&amp;rct=j&amp;q=&amp;esrc=s&amp;source=images&amp;cd=&amp;docid=owBkBJGG5aqyKM&amp;tbnid=j9J0tpvOZ0IG6M:&amp;ved=0CAUQjRw&amp;url=http://massachusettsobserver.blogspot.com/2012/07/flipping-classroom.html&amp;ei=OZUAU7fSJIiTtQaIjYGwCg&amp;psig=AFQjCNH-Ar0cZdiHOWZUeLi5-PMNi83SQw&amp;ust=13926335088392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imgres?biw=889&amp;bih=627&amp;tbm=isch&amp;tbnid=poaIQyNga09n6M:&amp;imgrefurl=http://ctl.byu.edu/teaching-tips/flipping-classroom-introduction-%E2%80%94part-1-3&amp;docid=iMLQw7h_WD25QM&amp;imgurl=http://ctl.byu.edu/sites/default/files/images/screen_shot_2013-01-07_at_8.42.19_am.png?1357573734&amp;w=331&amp;h=193&amp;ei=JJUAU5-0GorYtAbdioGYDg&amp;zoom=1&amp;ved=0CI4BEIQcMBM" TargetMode="External"/><Relationship Id="rId5" Type="http://schemas.openxmlformats.org/officeDocument/2006/relationships/image" Target="../media/image52.jpeg"/><Relationship Id="rId4" Type="http://schemas.openxmlformats.org/officeDocument/2006/relationships/hyperlink" Target="http://www.google.it/imgres?biw=889&amp;bih=627&amp;tbm=isch&amp;tbnid=NHsVhLMyP2mspM:&amp;imgrefurl=http://littlemisskindergarten.blogspot.com/2011/10/are-you-flipping.html&amp;docid=EAvLze64VQxhcM&amp;imgurl=http://1.bp.blogspot.com/-PMw9sSo8TcE/Tq0w4w_5GsI/AAAAAAAABKk/9QxtJ0o_Hoo/s1600/Flip+Your+Classroom.jpg&amp;w=250&amp;h=201&amp;ei=JJUAU5-0GorYtAbdioGYDg&amp;zoom=1&amp;ved=0CIUBEIQcMB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6.png"/><Relationship Id="rId2" Type="http://schemas.openxmlformats.org/officeDocument/2006/relationships/hyperlink" Target="http://www.senzailbanco.it/Anzola/senzaAnzolaLabVacanz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iettivo2020.org/didattica/" TargetMode="External"/><Relationship Id="rId5" Type="http://schemas.openxmlformats.org/officeDocument/2006/relationships/image" Target="../media/image55.jpeg"/><Relationship Id="rId4" Type="http://schemas.openxmlformats.org/officeDocument/2006/relationships/hyperlink" Target="http://www.google.it/imgres?biw=889&amp;bih=627&amp;tbm=isch&amp;tbnid=EjW9-6eEEtQbnM:&amp;imgrefurl=http://www.auser.lombardia.it/PAVIA&amp;docid=22F4peVu2mOdyM&amp;imgurl=http://www.auser.lombardia.it/upload/compiti-scuola-elementare-2363_1.jpg&amp;w=250&amp;h=188&amp;ei=S5gAU5LyNMrsswb21oGwDw&amp;zoom=1&amp;ved=0CKkCEIQcME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3%202014%20R-A_curricolo_competenze.pp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1%20Indicazioni%202014.pptx#-1,39,Diapositiva 3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blogfundraising.it/sul-fund-raising/fundraising-e-scuola-4-compiti-da-fare-prima-di-riaprir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8.png"/><Relationship Id="rId7" Type="http://schemas.openxmlformats.org/officeDocument/2006/relationships/hyperlink" Target="http://www.google.it/imgres?biw=1074&amp;bih=627&amp;tbm=isch&amp;tbnid=TLkaEul6tQAL0M:&amp;imgrefurl=http://didatticablog.wordpress.com/introduzione/&amp;docid=WQYv9sdWIZaRMM&amp;imgurl=http://didatticablog.files.wordpress.com/2010/01/web2-0_e_didattica_copertina.jpg&amp;w=960&amp;h=720&amp;ei=SNMAU8CbFMHOtQaP2oHIAg&amp;zoom=1&amp;ved=0CLUCEIQcMEU" TargetMode="External"/><Relationship Id="rId2" Type="http://schemas.openxmlformats.org/officeDocument/2006/relationships/hyperlink" Target="2014%20R-A_curricolo_competenze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imgres?biw=889&amp;bih=627&amp;tbm=isch&amp;tbnid=JeCJQFGkpBFYFM:&amp;imgrefurl=http://www.paea.it/it/corso_echeck.php&amp;docid=r5hzePeZVM1-tM&amp;imgurl=http://ecom.paea.it/foto_prod/big/c0112%20kit%20didattico%20energia%20solare%20fv.jpg&amp;w=240&amp;h=236&amp;ei=pdIAU_PlA4qEtQaHnoDACg&amp;zoom=1&amp;ved=0CGQQhBwwAg" TargetMode="External"/><Relationship Id="rId5" Type="http://schemas.openxmlformats.org/officeDocument/2006/relationships/image" Target="../media/image59.jpeg"/><Relationship Id="rId4" Type="http://schemas.openxmlformats.org/officeDocument/2006/relationships/hyperlink" Target="http://www.google.it/imgres?biw=889&amp;bih=627&amp;tbm=isch&amp;tbnid=Fmjmmy-nYru87M:&amp;imgrefurl=http://blogs.isisdavinci.it/00_didattica_con_il_web/&amp;docid=XMSPwyPiDkD_pM&amp;imgurl=http://blogs.isisdavinci.it/00_didattica_con_il_web/files/2010/02/docente-300x244.jpg&amp;w=300&amp;h=244&amp;ei=pdIAU_PlA4qEtQaHnoDACg&amp;zoom=1&amp;ved=0COoBEIQcMCw" TargetMode="External"/><Relationship Id="rId9" Type="http://schemas.openxmlformats.org/officeDocument/2006/relationships/hyperlink" Target="Indicazioni%202014.ppt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4.bp.blogspot.com/-_dg0LOqFfww/Ubgz5AQRCrI/AAAAAAAAAQ4/T_cbDx19640/s1600/la+realt%C3%A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image" Target="../media/image13.jpeg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34" Type="http://schemas.openxmlformats.org/officeDocument/2006/relationships/image" Target="../media/image20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hyperlink" Target="http://www.cocooa.com/420/2009/le-4-fasi-della-competenza.html" TargetMode="External"/><Relationship Id="rId33" Type="http://schemas.openxmlformats.org/officeDocument/2006/relationships/image" Target="../media/image19.wmf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29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8.wmf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image" Target="../media/image14.jpeg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image" Target="../media/image17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hyperlink" Target="http://www2.cnipa.gov.it/site/it-it/Attivit%C3%A0/Riusabilit%C3%A0_del_software_nella_PAC/Centro_di_Competenza/" TargetMode="External"/><Relationship Id="rId30" Type="http://schemas.openxmlformats.org/officeDocument/2006/relationships/image" Target="../media/image16.wmf"/><Relationship Id="rId35" Type="http://schemas.openxmlformats.org/officeDocument/2006/relationships/image" Target="../media/image21.wmf"/><Relationship Id="rId8" Type="http://schemas.openxmlformats.org/officeDocument/2006/relationships/control" Target="../activeX/activeX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34.xml"/><Relationship Id="rId18" Type="http://schemas.openxmlformats.org/officeDocument/2006/relationships/control" Target="../activeX/activeX39.xml"/><Relationship Id="rId26" Type="http://schemas.openxmlformats.org/officeDocument/2006/relationships/image" Target="../media/image23.png"/><Relationship Id="rId3" Type="http://schemas.openxmlformats.org/officeDocument/2006/relationships/control" Target="../activeX/activeX24.xml"/><Relationship Id="rId21" Type="http://schemas.openxmlformats.org/officeDocument/2006/relationships/control" Target="../activeX/activeX42.xml"/><Relationship Id="rId34" Type="http://schemas.openxmlformats.org/officeDocument/2006/relationships/image" Target="../media/image20.wmf"/><Relationship Id="rId7" Type="http://schemas.openxmlformats.org/officeDocument/2006/relationships/control" Target="../activeX/activeX28.xml"/><Relationship Id="rId12" Type="http://schemas.openxmlformats.org/officeDocument/2006/relationships/control" Target="../activeX/activeX33.xml"/><Relationship Id="rId17" Type="http://schemas.openxmlformats.org/officeDocument/2006/relationships/control" Target="../activeX/activeX38.xml"/><Relationship Id="rId25" Type="http://schemas.openxmlformats.org/officeDocument/2006/relationships/hyperlink" Target="http://magazine.linxedizioni.it/files/2011/04/community.png" TargetMode="External"/><Relationship Id="rId33" Type="http://schemas.openxmlformats.org/officeDocument/2006/relationships/image" Target="../media/image19.wmf"/><Relationship Id="rId2" Type="http://schemas.openxmlformats.org/officeDocument/2006/relationships/control" Target="../activeX/activeX23.xml"/><Relationship Id="rId16" Type="http://schemas.openxmlformats.org/officeDocument/2006/relationships/control" Target="../activeX/activeX37.xml"/><Relationship Id="rId20" Type="http://schemas.openxmlformats.org/officeDocument/2006/relationships/control" Target="../activeX/activeX41.xml"/><Relationship Id="rId29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27.xml"/><Relationship Id="rId11" Type="http://schemas.openxmlformats.org/officeDocument/2006/relationships/control" Target="../activeX/activeX3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8.wmf"/><Relationship Id="rId5" Type="http://schemas.openxmlformats.org/officeDocument/2006/relationships/control" Target="../activeX/activeX26.xml"/><Relationship Id="rId15" Type="http://schemas.openxmlformats.org/officeDocument/2006/relationships/control" Target="../activeX/activeX36.xml"/><Relationship Id="rId23" Type="http://schemas.openxmlformats.org/officeDocument/2006/relationships/control" Target="../activeX/activeX44.xml"/><Relationship Id="rId28" Type="http://schemas.openxmlformats.org/officeDocument/2006/relationships/image" Target="../media/image24.jpeg"/><Relationship Id="rId10" Type="http://schemas.openxmlformats.org/officeDocument/2006/relationships/control" Target="../activeX/activeX31.xml"/><Relationship Id="rId19" Type="http://schemas.openxmlformats.org/officeDocument/2006/relationships/control" Target="../activeX/activeX40.xml"/><Relationship Id="rId31" Type="http://schemas.openxmlformats.org/officeDocument/2006/relationships/image" Target="../media/image17.wmf"/><Relationship Id="rId4" Type="http://schemas.openxmlformats.org/officeDocument/2006/relationships/control" Target="../activeX/activeX25.xml"/><Relationship Id="rId9" Type="http://schemas.openxmlformats.org/officeDocument/2006/relationships/control" Target="../activeX/activeX30.xml"/><Relationship Id="rId14" Type="http://schemas.openxmlformats.org/officeDocument/2006/relationships/control" Target="../activeX/activeX35.xml"/><Relationship Id="rId22" Type="http://schemas.openxmlformats.org/officeDocument/2006/relationships/control" Target="../activeX/activeX43.xml"/><Relationship Id="rId27" Type="http://schemas.openxmlformats.org/officeDocument/2006/relationships/hyperlink" Target="http://www.labc-laboratoriocivico.it/ptrc/56-l-incostituzionale-leggerezza-del-ptrc.html" TargetMode="External"/><Relationship Id="rId30" Type="http://schemas.openxmlformats.org/officeDocument/2006/relationships/image" Target="../media/image25.wmf"/><Relationship Id="rId35" Type="http://schemas.openxmlformats.org/officeDocument/2006/relationships/image" Target="../media/image21.wmf"/><Relationship Id="rId8" Type="http://schemas.openxmlformats.org/officeDocument/2006/relationships/control" Target="../activeX/activeX2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56.xml"/><Relationship Id="rId18" Type="http://schemas.openxmlformats.org/officeDocument/2006/relationships/control" Target="../activeX/activeX61.xml"/><Relationship Id="rId26" Type="http://schemas.openxmlformats.org/officeDocument/2006/relationships/image" Target="../media/image26.jpeg"/><Relationship Id="rId3" Type="http://schemas.openxmlformats.org/officeDocument/2006/relationships/control" Target="../activeX/activeX46.xml"/><Relationship Id="rId21" Type="http://schemas.openxmlformats.org/officeDocument/2006/relationships/control" Target="../activeX/activeX64.xml"/><Relationship Id="rId34" Type="http://schemas.openxmlformats.org/officeDocument/2006/relationships/image" Target="../media/image20.wmf"/><Relationship Id="rId7" Type="http://schemas.openxmlformats.org/officeDocument/2006/relationships/control" Target="../activeX/activeX50.xml"/><Relationship Id="rId12" Type="http://schemas.openxmlformats.org/officeDocument/2006/relationships/control" Target="../activeX/activeX55.xml"/><Relationship Id="rId17" Type="http://schemas.openxmlformats.org/officeDocument/2006/relationships/control" Target="../activeX/activeX60.xml"/><Relationship Id="rId25" Type="http://schemas.openxmlformats.org/officeDocument/2006/relationships/hyperlink" Target="Indicazioni%202014.pptx" TargetMode="External"/><Relationship Id="rId33" Type="http://schemas.openxmlformats.org/officeDocument/2006/relationships/image" Target="../media/image19.wmf"/><Relationship Id="rId2" Type="http://schemas.openxmlformats.org/officeDocument/2006/relationships/control" Target="../activeX/activeX45.xml"/><Relationship Id="rId16" Type="http://schemas.openxmlformats.org/officeDocument/2006/relationships/control" Target="../activeX/activeX59.xml"/><Relationship Id="rId20" Type="http://schemas.openxmlformats.org/officeDocument/2006/relationships/control" Target="../activeX/activeX63.xml"/><Relationship Id="rId29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49.xml"/><Relationship Id="rId11" Type="http://schemas.openxmlformats.org/officeDocument/2006/relationships/control" Target="../activeX/activeX5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8.wmf"/><Relationship Id="rId5" Type="http://schemas.openxmlformats.org/officeDocument/2006/relationships/control" Target="../activeX/activeX48.xml"/><Relationship Id="rId15" Type="http://schemas.openxmlformats.org/officeDocument/2006/relationships/control" Target="../activeX/activeX58.xml"/><Relationship Id="rId23" Type="http://schemas.openxmlformats.org/officeDocument/2006/relationships/control" Target="../activeX/activeX66.xml"/><Relationship Id="rId28" Type="http://schemas.openxmlformats.org/officeDocument/2006/relationships/image" Target="../media/image27.gif"/><Relationship Id="rId10" Type="http://schemas.openxmlformats.org/officeDocument/2006/relationships/control" Target="../activeX/activeX53.xml"/><Relationship Id="rId19" Type="http://schemas.openxmlformats.org/officeDocument/2006/relationships/control" Target="../activeX/activeX62.xml"/><Relationship Id="rId31" Type="http://schemas.openxmlformats.org/officeDocument/2006/relationships/image" Target="../media/image17.wmf"/><Relationship Id="rId4" Type="http://schemas.openxmlformats.org/officeDocument/2006/relationships/control" Target="../activeX/activeX47.xml"/><Relationship Id="rId9" Type="http://schemas.openxmlformats.org/officeDocument/2006/relationships/control" Target="../activeX/activeX52.xml"/><Relationship Id="rId14" Type="http://schemas.openxmlformats.org/officeDocument/2006/relationships/control" Target="../activeX/activeX57.xml"/><Relationship Id="rId22" Type="http://schemas.openxmlformats.org/officeDocument/2006/relationships/control" Target="../activeX/activeX65.xml"/><Relationship Id="rId27" Type="http://schemas.openxmlformats.org/officeDocument/2006/relationships/hyperlink" Target="http://www.kaganonline.com/free_articles/dr_spencer_kagan/ASK20.php" TargetMode="External"/><Relationship Id="rId30" Type="http://schemas.openxmlformats.org/officeDocument/2006/relationships/image" Target="../media/image25.wmf"/><Relationship Id="rId35" Type="http://schemas.openxmlformats.org/officeDocument/2006/relationships/image" Target="../media/image21.wmf"/><Relationship Id="rId8" Type="http://schemas.openxmlformats.org/officeDocument/2006/relationships/control" Target="../activeX/activeX5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78.xml"/><Relationship Id="rId18" Type="http://schemas.openxmlformats.org/officeDocument/2006/relationships/control" Target="../activeX/activeX83.xml"/><Relationship Id="rId26" Type="http://schemas.openxmlformats.org/officeDocument/2006/relationships/hyperlink" Target="http://www.workrelax.it/menu.7.workrelax.html" TargetMode="External"/><Relationship Id="rId3" Type="http://schemas.openxmlformats.org/officeDocument/2006/relationships/control" Target="../activeX/activeX68.xml"/><Relationship Id="rId21" Type="http://schemas.openxmlformats.org/officeDocument/2006/relationships/control" Target="../activeX/activeX86.xml"/><Relationship Id="rId34" Type="http://schemas.openxmlformats.org/officeDocument/2006/relationships/image" Target="../media/image21.wmf"/><Relationship Id="rId7" Type="http://schemas.openxmlformats.org/officeDocument/2006/relationships/control" Target="../activeX/activeX72.xml"/><Relationship Id="rId12" Type="http://schemas.openxmlformats.org/officeDocument/2006/relationships/control" Target="../activeX/activeX77.xml"/><Relationship Id="rId17" Type="http://schemas.openxmlformats.org/officeDocument/2006/relationships/control" Target="../activeX/activeX82.xml"/><Relationship Id="rId25" Type="http://schemas.openxmlformats.org/officeDocument/2006/relationships/image" Target="../media/image28.jpeg"/><Relationship Id="rId33" Type="http://schemas.openxmlformats.org/officeDocument/2006/relationships/image" Target="../media/image20.wmf"/><Relationship Id="rId2" Type="http://schemas.openxmlformats.org/officeDocument/2006/relationships/control" Target="../activeX/activeX67.xml"/><Relationship Id="rId16" Type="http://schemas.openxmlformats.org/officeDocument/2006/relationships/control" Target="../activeX/activeX81.xml"/><Relationship Id="rId20" Type="http://schemas.openxmlformats.org/officeDocument/2006/relationships/control" Target="../activeX/activeX85.xml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71.xml"/><Relationship Id="rId11" Type="http://schemas.openxmlformats.org/officeDocument/2006/relationships/control" Target="../activeX/activeX7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9.wmf"/><Relationship Id="rId5" Type="http://schemas.openxmlformats.org/officeDocument/2006/relationships/control" Target="../activeX/activeX70.xml"/><Relationship Id="rId15" Type="http://schemas.openxmlformats.org/officeDocument/2006/relationships/control" Target="../activeX/activeX80.xml"/><Relationship Id="rId23" Type="http://schemas.openxmlformats.org/officeDocument/2006/relationships/control" Target="../activeX/activeX88.xml"/><Relationship Id="rId28" Type="http://schemas.openxmlformats.org/officeDocument/2006/relationships/image" Target="../media/image15.wmf"/><Relationship Id="rId10" Type="http://schemas.openxmlformats.org/officeDocument/2006/relationships/control" Target="../activeX/activeX75.xml"/><Relationship Id="rId19" Type="http://schemas.openxmlformats.org/officeDocument/2006/relationships/control" Target="../activeX/activeX84.xml"/><Relationship Id="rId31" Type="http://schemas.openxmlformats.org/officeDocument/2006/relationships/image" Target="../media/image18.wmf"/><Relationship Id="rId4" Type="http://schemas.openxmlformats.org/officeDocument/2006/relationships/control" Target="../activeX/activeX69.xml"/><Relationship Id="rId9" Type="http://schemas.openxmlformats.org/officeDocument/2006/relationships/control" Target="../activeX/activeX74.xml"/><Relationship Id="rId14" Type="http://schemas.openxmlformats.org/officeDocument/2006/relationships/control" Target="../activeX/activeX79.xml"/><Relationship Id="rId22" Type="http://schemas.openxmlformats.org/officeDocument/2006/relationships/control" Target="../activeX/activeX87.xml"/><Relationship Id="rId27" Type="http://schemas.openxmlformats.org/officeDocument/2006/relationships/image" Target="../media/image29.jpeg"/><Relationship Id="rId30" Type="http://schemas.openxmlformats.org/officeDocument/2006/relationships/image" Target="../media/image17.wmf"/><Relationship Id="rId8" Type="http://schemas.openxmlformats.org/officeDocument/2006/relationships/control" Target="../activeX/activeX7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00.xml"/><Relationship Id="rId18" Type="http://schemas.openxmlformats.org/officeDocument/2006/relationships/control" Target="../activeX/activeX105.xml"/><Relationship Id="rId26" Type="http://schemas.openxmlformats.org/officeDocument/2006/relationships/image" Target="../media/image32.jpeg"/><Relationship Id="rId3" Type="http://schemas.openxmlformats.org/officeDocument/2006/relationships/control" Target="../activeX/activeX90.xml"/><Relationship Id="rId21" Type="http://schemas.openxmlformats.org/officeDocument/2006/relationships/control" Target="../activeX/activeX108.xml"/><Relationship Id="rId34" Type="http://schemas.openxmlformats.org/officeDocument/2006/relationships/image" Target="../media/image21.wmf"/><Relationship Id="rId7" Type="http://schemas.openxmlformats.org/officeDocument/2006/relationships/control" Target="../activeX/activeX94.xml"/><Relationship Id="rId12" Type="http://schemas.openxmlformats.org/officeDocument/2006/relationships/control" Target="../activeX/activeX99.xml"/><Relationship Id="rId17" Type="http://schemas.openxmlformats.org/officeDocument/2006/relationships/control" Target="../activeX/activeX104.xml"/><Relationship Id="rId25" Type="http://schemas.openxmlformats.org/officeDocument/2006/relationships/hyperlink" Target="http://www.goldpe.org.za/programmes/the-gold-approach/" TargetMode="External"/><Relationship Id="rId33" Type="http://schemas.openxmlformats.org/officeDocument/2006/relationships/image" Target="../media/image20.wmf"/><Relationship Id="rId2" Type="http://schemas.openxmlformats.org/officeDocument/2006/relationships/control" Target="../activeX/activeX89.xml"/><Relationship Id="rId16" Type="http://schemas.openxmlformats.org/officeDocument/2006/relationships/control" Target="../activeX/activeX103.xml"/><Relationship Id="rId20" Type="http://schemas.openxmlformats.org/officeDocument/2006/relationships/control" Target="../activeX/activeX107.xml"/><Relationship Id="rId29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93.xml"/><Relationship Id="rId11" Type="http://schemas.openxmlformats.org/officeDocument/2006/relationships/control" Target="../activeX/activeX9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9.wmf"/><Relationship Id="rId5" Type="http://schemas.openxmlformats.org/officeDocument/2006/relationships/control" Target="../activeX/activeX92.xml"/><Relationship Id="rId15" Type="http://schemas.openxmlformats.org/officeDocument/2006/relationships/control" Target="../activeX/activeX102.xml"/><Relationship Id="rId23" Type="http://schemas.openxmlformats.org/officeDocument/2006/relationships/control" Target="../activeX/activeX110.xml"/><Relationship Id="rId28" Type="http://schemas.openxmlformats.org/officeDocument/2006/relationships/image" Target="../media/image33.wmf"/><Relationship Id="rId10" Type="http://schemas.openxmlformats.org/officeDocument/2006/relationships/control" Target="../activeX/activeX97.xml"/><Relationship Id="rId19" Type="http://schemas.openxmlformats.org/officeDocument/2006/relationships/control" Target="../activeX/activeX106.xml"/><Relationship Id="rId31" Type="http://schemas.openxmlformats.org/officeDocument/2006/relationships/image" Target="../media/image17.wmf"/><Relationship Id="rId4" Type="http://schemas.openxmlformats.org/officeDocument/2006/relationships/control" Target="../activeX/activeX91.xml"/><Relationship Id="rId9" Type="http://schemas.openxmlformats.org/officeDocument/2006/relationships/control" Target="../activeX/activeX96.xml"/><Relationship Id="rId14" Type="http://schemas.openxmlformats.org/officeDocument/2006/relationships/control" Target="../activeX/activeX101.xml"/><Relationship Id="rId22" Type="http://schemas.openxmlformats.org/officeDocument/2006/relationships/control" Target="../activeX/activeX109.xml"/><Relationship Id="rId27" Type="http://schemas.openxmlformats.org/officeDocument/2006/relationships/image" Target="../media/image15.wmf"/><Relationship Id="rId30" Type="http://schemas.openxmlformats.org/officeDocument/2006/relationships/image" Target="../media/image18.wmf"/><Relationship Id="rId8" Type="http://schemas.openxmlformats.org/officeDocument/2006/relationships/control" Target="../activeX/activeX9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22.xml"/><Relationship Id="rId18" Type="http://schemas.openxmlformats.org/officeDocument/2006/relationships/control" Target="../activeX/activeX127.xml"/><Relationship Id="rId26" Type="http://schemas.openxmlformats.org/officeDocument/2006/relationships/image" Target="../media/image35.jpeg"/><Relationship Id="rId3" Type="http://schemas.openxmlformats.org/officeDocument/2006/relationships/control" Target="../activeX/activeX112.xml"/><Relationship Id="rId21" Type="http://schemas.openxmlformats.org/officeDocument/2006/relationships/control" Target="../activeX/activeX130.xml"/><Relationship Id="rId34" Type="http://schemas.openxmlformats.org/officeDocument/2006/relationships/image" Target="../media/image19.wmf"/><Relationship Id="rId7" Type="http://schemas.openxmlformats.org/officeDocument/2006/relationships/control" Target="../activeX/activeX116.xml"/><Relationship Id="rId12" Type="http://schemas.openxmlformats.org/officeDocument/2006/relationships/control" Target="../activeX/activeX121.xml"/><Relationship Id="rId17" Type="http://schemas.openxmlformats.org/officeDocument/2006/relationships/control" Target="../activeX/activeX126.xml"/><Relationship Id="rId25" Type="http://schemas.openxmlformats.org/officeDocument/2006/relationships/hyperlink" Target="http://www.smsmassarigalileibari.gov.it/chi_siamo_10.html" TargetMode="External"/><Relationship Id="rId33" Type="http://schemas.openxmlformats.org/officeDocument/2006/relationships/image" Target="../media/image17.wmf"/><Relationship Id="rId2" Type="http://schemas.openxmlformats.org/officeDocument/2006/relationships/control" Target="../activeX/activeX111.xml"/><Relationship Id="rId16" Type="http://schemas.openxmlformats.org/officeDocument/2006/relationships/control" Target="../activeX/activeX125.xml"/><Relationship Id="rId20" Type="http://schemas.openxmlformats.org/officeDocument/2006/relationships/control" Target="../activeX/activeX129.xml"/><Relationship Id="rId29" Type="http://schemas.openxmlformats.org/officeDocument/2006/relationships/image" Target="../media/image15.wmf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115.xml"/><Relationship Id="rId11" Type="http://schemas.openxmlformats.org/officeDocument/2006/relationships/control" Target="../activeX/activeX12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8.wmf"/><Relationship Id="rId5" Type="http://schemas.openxmlformats.org/officeDocument/2006/relationships/control" Target="../activeX/activeX114.xml"/><Relationship Id="rId15" Type="http://schemas.openxmlformats.org/officeDocument/2006/relationships/control" Target="../activeX/activeX124.xml"/><Relationship Id="rId23" Type="http://schemas.openxmlformats.org/officeDocument/2006/relationships/control" Target="../activeX/activeX132.xml"/><Relationship Id="rId28" Type="http://schemas.openxmlformats.org/officeDocument/2006/relationships/image" Target="../media/image36.jpeg"/><Relationship Id="rId36" Type="http://schemas.openxmlformats.org/officeDocument/2006/relationships/image" Target="../media/image21.wmf"/><Relationship Id="rId10" Type="http://schemas.openxmlformats.org/officeDocument/2006/relationships/control" Target="../activeX/activeX119.xml"/><Relationship Id="rId19" Type="http://schemas.openxmlformats.org/officeDocument/2006/relationships/control" Target="../activeX/activeX128.xml"/><Relationship Id="rId31" Type="http://schemas.openxmlformats.org/officeDocument/2006/relationships/image" Target="../media/image34.wmf"/><Relationship Id="rId4" Type="http://schemas.openxmlformats.org/officeDocument/2006/relationships/control" Target="../activeX/activeX113.xml"/><Relationship Id="rId9" Type="http://schemas.openxmlformats.org/officeDocument/2006/relationships/control" Target="../activeX/activeX118.xml"/><Relationship Id="rId14" Type="http://schemas.openxmlformats.org/officeDocument/2006/relationships/control" Target="../activeX/activeX123.xml"/><Relationship Id="rId22" Type="http://schemas.openxmlformats.org/officeDocument/2006/relationships/control" Target="../activeX/activeX131.xml"/><Relationship Id="rId27" Type="http://schemas.openxmlformats.org/officeDocument/2006/relationships/hyperlink" Target="https://www.google.it/imgres?imgurl=http://enzozecchi.files.wordpress.com/2010/03/dcle.png&amp;imgrefurl=http://enzozecchi.com/article/lepida-scuola-e-il-doppio-ambiente-di-1hr39m2ky3bz1-39/&amp;docid=qIY_3TMQ489GhM&amp;tbnid=xX2EIN3DiwcWmM:&amp;w=2929&amp;h=1975&amp;ei=PewYU-ShK8SUswbPj4CYCA&amp;ved=0CAIQxiAwAA&amp;iact=c" TargetMode="External"/><Relationship Id="rId30" Type="http://schemas.openxmlformats.org/officeDocument/2006/relationships/image" Target="../media/image33.wmf"/><Relationship Id="rId35" Type="http://schemas.openxmlformats.org/officeDocument/2006/relationships/image" Target="../media/image20.wmf"/><Relationship Id="rId8" Type="http://schemas.openxmlformats.org/officeDocument/2006/relationships/control" Target="../activeX/activeX11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44.xml"/><Relationship Id="rId18" Type="http://schemas.openxmlformats.org/officeDocument/2006/relationships/control" Target="../activeX/activeX149.xml"/><Relationship Id="rId26" Type="http://schemas.openxmlformats.org/officeDocument/2006/relationships/image" Target="../media/image37.jpeg"/><Relationship Id="rId3" Type="http://schemas.openxmlformats.org/officeDocument/2006/relationships/control" Target="../activeX/activeX134.xml"/><Relationship Id="rId21" Type="http://schemas.openxmlformats.org/officeDocument/2006/relationships/control" Target="../activeX/activeX152.xml"/><Relationship Id="rId34" Type="http://schemas.openxmlformats.org/officeDocument/2006/relationships/image" Target="../media/image19.wmf"/><Relationship Id="rId7" Type="http://schemas.openxmlformats.org/officeDocument/2006/relationships/control" Target="../activeX/activeX138.xml"/><Relationship Id="rId12" Type="http://schemas.openxmlformats.org/officeDocument/2006/relationships/control" Target="../activeX/activeX143.xml"/><Relationship Id="rId17" Type="http://schemas.openxmlformats.org/officeDocument/2006/relationships/control" Target="../activeX/activeX148.xml"/><Relationship Id="rId25" Type="http://schemas.openxmlformats.org/officeDocument/2006/relationships/hyperlink" Target="http://insegnantiduepuntozero.wordpress.com/2013/11/27/cooperative-learning-e-peer-tutoring-per-insegnanti-2-0/" TargetMode="External"/><Relationship Id="rId33" Type="http://schemas.openxmlformats.org/officeDocument/2006/relationships/image" Target="../media/image17.wmf"/><Relationship Id="rId2" Type="http://schemas.openxmlformats.org/officeDocument/2006/relationships/control" Target="../activeX/activeX133.xml"/><Relationship Id="rId16" Type="http://schemas.openxmlformats.org/officeDocument/2006/relationships/control" Target="../activeX/activeX147.xml"/><Relationship Id="rId20" Type="http://schemas.openxmlformats.org/officeDocument/2006/relationships/control" Target="../activeX/activeX151.xml"/><Relationship Id="rId29" Type="http://schemas.openxmlformats.org/officeDocument/2006/relationships/image" Target="../media/image15.wmf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137.xml"/><Relationship Id="rId11" Type="http://schemas.openxmlformats.org/officeDocument/2006/relationships/control" Target="../activeX/activeX14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8.wmf"/><Relationship Id="rId5" Type="http://schemas.openxmlformats.org/officeDocument/2006/relationships/control" Target="../activeX/activeX136.xml"/><Relationship Id="rId15" Type="http://schemas.openxmlformats.org/officeDocument/2006/relationships/control" Target="../activeX/activeX146.xml"/><Relationship Id="rId23" Type="http://schemas.openxmlformats.org/officeDocument/2006/relationships/control" Target="../activeX/activeX154.xml"/><Relationship Id="rId28" Type="http://schemas.openxmlformats.org/officeDocument/2006/relationships/image" Target="../media/image38.jpeg"/><Relationship Id="rId36" Type="http://schemas.openxmlformats.org/officeDocument/2006/relationships/image" Target="../media/image21.wmf"/><Relationship Id="rId10" Type="http://schemas.openxmlformats.org/officeDocument/2006/relationships/control" Target="../activeX/activeX141.xml"/><Relationship Id="rId19" Type="http://schemas.openxmlformats.org/officeDocument/2006/relationships/control" Target="../activeX/activeX150.xml"/><Relationship Id="rId31" Type="http://schemas.openxmlformats.org/officeDocument/2006/relationships/image" Target="../media/image34.wmf"/><Relationship Id="rId4" Type="http://schemas.openxmlformats.org/officeDocument/2006/relationships/control" Target="../activeX/activeX135.xml"/><Relationship Id="rId9" Type="http://schemas.openxmlformats.org/officeDocument/2006/relationships/control" Target="../activeX/activeX140.xml"/><Relationship Id="rId14" Type="http://schemas.openxmlformats.org/officeDocument/2006/relationships/control" Target="../activeX/activeX145.xml"/><Relationship Id="rId22" Type="http://schemas.openxmlformats.org/officeDocument/2006/relationships/control" Target="../activeX/activeX153.xml"/><Relationship Id="rId27" Type="http://schemas.openxmlformats.org/officeDocument/2006/relationships/hyperlink" Target="http://www.virgilioquattro.it/corso-di-formazione-docenti-sulla-didattica-laboratoriale-e-sugli-strumenti-di-valutazione-per-disabilita/" TargetMode="External"/><Relationship Id="rId30" Type="http://schemas.openxmlformats.org/officeDocument/2006/relationships/image" Target="../media/image33.wmf"/><Relationship Id="rId35" Type="http://schemas.openxmlformats.org/officeDocument/2006/relationships/image" Target="../media/image20.wmf"/><Relationship Id="rId8" Type="http://schemas.openxmlformats.org/officeDocument/2006/relationships/control" Target="../activeX/activeX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11621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28"/>
            <a:ext cx="2514600" cy="771525"/>
          </a:xfrm>
          <a:prstGeom prst="rect">
            <a:avLst/>
          </a:prstGeom>
          <a:noFill/>
        </p:spPr>
      </p:pic>
      <p:pic>
        <p:nvPicPr>
          <p:cNvPr id="111620" name="Immagine 2" descr="header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00240"/>
            <a:ext cx="5876925" cy="1104900"/>
          </a:xfrm>
          <a:prstGeom prst="rect">
            <a:avLst/>
          </a:prstGeom>
          <a:noFill/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1071538" y="1214422"/>
            <a:ext cx="728664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www.andis.it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39290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Azione supporto percorso di formazione-ricerca C.M. 22/13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Indicazioni nazionali 2012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4128" y="44624"/>
            <a:ext cx="7708392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it-IT" sz="3600" b="1" dirty="0" smtClean="0">
                <a:solidFill>
                  <a:srgbClr val="AC0000"/>
                </a:solidFill>
                <a:latin typeface="Calibri" pitchFamily="34" charset="0"/>
              </a:rPr>
              <a:t>La didattica </a:t>
            </a:r>
            <a:r>
              <a:rPr lang="it-IT" sz="3600" b="1" dirty="0" err="1" smtClean="0">
                <a:solidFill>
                  <a:srgbClr val="AC0000"/>
                </a:solidFill>
                <a:latin typeface="Calibri" pitchFamily="34" charset="0"/>
              </a:rPr>
              <a:t>laboratoriale</a:t>
            </a:r>
            <a:r>
              <a:rPr lang="it-IT" sz="3600" b="1" dirty="0" smtClean="0">
                <a:solidFill>
                  <a:srgbClr val="AC0000"/>
                </a:solidFill>
                <a:latin typeface="Calibri" pitchFamily="34" charset="0"/>
              </a:rPr>
              <a:t> </a:t>
            </a:r>
            <a:r>
              <a:rPr lang="it-IT" sz="3600" b="1" dirty="0" err="1" smtClean="0">
                <a:solidFill>
                  <a:srgbClr val="AC0000"/>
                </a:solidFill>
                <a:latin typeface="Calibri" pitchFamily="34" charset="0"/>
              </a:rPr>
              <a:t>richiede…</a:t>
            </a:r>
            <a:endParaRPr lang="it-IT" sz="3600" b="1" dirty="0">
              <a:solidFill>
                <a:srgbClr val="AC0000"/>
              </a:solidFill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268760"/>
            <a:ext cx="7956376" cy="2773288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200" spc="-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ci sia una forte interattività fra insegnante e allievi e fra gli allievi stessi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200" spc="-50" dirty="0" smtClean="0">
                <a:solidFill>
                  <a:srgbClr val="C00000"/>
                </a:solidFill>
              </a:rPr>
              <a:t>che l’apprendimento sia cooperativo e condiviso;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200" spc="-50" dirty="0" smtClean="0">
                <a:solidFill>
                  <a:srgbClr val="0070C0"/>
                </a:solidFill>
              </a:rPr>
              <a:t>che la mediazione didattica si intrecci con l'operatività degli allievi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200" spc="-50" dirty="0" smtClean="0">
                <a:solidFill>
                  <a:schemeClr val="accent2">
                    <a:lumMod val="50000"/>
                  </a:schemeClr>
                </a:solidFill>
              </a:rPr>
              <a:t>che i saperi disciplinari diventino strumenti per verificare le conoscenze e le competenze che ciascun allievo acquisisce per effetto della tipologia di apprendimento</a:t>
            </a:r>
            <a:endParaRPr lang="it-IT" sz="2000" spc="-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932040" y="6381750"/>
            <a:ext cx="2895600" cy="476250"/>
          </a:xfrm>
        </p:spPr>
        <p:txBody>
          <a:bodyPr/>
          <a:lstStyle/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187624" y="4042048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it-IT" sz="2200" b="1" dirty="0" smtClean="0">
                <a:solidFill>
                  <a:srgbClr val="00B050"/>
                </a:solidFill>
              </a:rPr>
              <a:t>L'ambiente può essere </a:t>
            </a:r>
          </a:p>
          <a:p>
            <a:pPr marL="355600" indent="-355600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it-IT" sz="2200" dirty="0" smtClean="0">
                <a:solidFill>
                  <a:srgbClr val="00642D"/>
                </a:solidFill>
              </a:rPr>
              <a:t>sia l'aula, se l'attività non richiede particolari attrezzature</a:t>
            </a:r>
          </a:p>
          <a:p>
            <a:pPr marL="355600" indent="-355600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it-IT" sz="2200" dirty="0" smtClean="0">
                <a:solidFill>
                  <a:srgbClr val="002060"/>
                </a:solidFill>
              </a:rPr>
              <a:t>sia uno spazio attrezzato, se le attività richiedono l'uso di attrezzature e materiali particolari (multimediali strumentazione scientifica ecc.) </a:t>
            </a:r>
            <a:endParaRPr lang="it-IT" sz="2200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71600" y="145951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8550" name="Picture 6" descr="https://encrypted-tbn0.gstatic.com/images?q=tbn:ANd9GcQ9mkQxvVgDWH1xmNLIFVmFQdWEREwFHIDH4v4iELVFx3T1FK2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7" y="3717032"/>
            <a:ext cx="2891981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904656" cy="778098"/>
          </a:xfrm>
        </p:spPr>
        <p:txBody>
          <a:bodyPr/>
          <a:lstStyle/>
          <a:p>
            <a:r>
              <a:rPr lang="it-IT" dirty="0" smtClean="0">
                <a:solidFill>
                  <a:srgbClr val="AC0000"/>
                </a:solidFill>
              </a:rPr>
              <a:t>Cooperative </a:t>
            </a:r>
            <a:r>
              <a:rPr lang="it-IT" dirty="0" err="1" smtClean="0">
                <a:solidFill>
                  <a:srgbClr val="AC0000"/>
                </a:solidFill>
              </a:rPr>
              <a:t>learning</a:t>
            </a:r>
            <a:endParaRPr lang="it-IT" dirty="0">
              <a:solidFill>
                <a:srgbClr val="AC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340768"/>
            <a:ext cx="7344816" cy="2413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CC3399"/>
                </a:solidFill>
              </a:rPr>
              <a:t>L'</a:t>
            </a:r>
            <a:r>
              <a:rPr lang="it-IT" sz="2400" b="1" dirty="0" smtClean="0">
                <a:solidFill>
                  <a:srgbClr val="CC3399"/>
                </a:solidFill>
              </a:rPr>
              <a:t>Apprendimento Cooperativo</a:t>
            </a:r>
            <a:r>
              <a:rPr lang="it-IT" sz="2400" dirty="0" smtClean="0">
                <a:solidFill>
                  <a:srgbClr val="CC3399"/>
                </a:solidFill>
              </a:rPr>
              <a:t> (AC) si basa sull'interazione all'interno di un gruppo di allievi che collaborano, al fine di raggiungere un obiettivo comune, attraverso un lavoro di approfondimento che porterà alla costruzione di nuove conoscenze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81922" name="Picture 2" descr="http://www.t2tuk.co.uk/App_Themes/T2TOrange/Images/Kagan%20Group%20D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3429000" cy="3145532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4283968" y="4073004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7030A0"/>
                </a:solidFill>
              </a:rPr>
              <a:t>L’</a:t>
            </a:r>
            <a:r>
              <a:rPr lang="it-IT" sz="2400" b="1" dirty="0" smtClean="0">
                <a:solidFill>
                  <a:srgbClr val="7030A0"/>
                </a:solidFill>
              </a:rPr>
              <a:t>Apprendimento Cooperativo </a:t>
            </a:r>
            <a:r>
              <a:rPr lang="it-IT" sz="2400" dirty="0" smtClean="0">
                <a:solidFill>
                  <a:srgbClr val="7030A0"/>
                </a:solidFill>
              </a:rPr>
              <a:t>utilizza il coinvolgimento emotivo e cognitivo del gruppo come strumento di apprendimento ed alternativa alla tradizionale lezione accademica frontale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87624" y="145951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850008" cy="1143000"/>
          </a:xfrm>
        </p:spPr>
        <p:txBody>
          <a:bodyPr/>
          <a:lstStyle/>
          <a:p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 err="1" smtClean="0"/>
              <a:t>Education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3501008"/>
            <a:ext cx="7498080" cy="2808312"/>
          </a:xfrm>
        </p:spPr>
        <p:txBody>
          <a:bodyPr>
            <a:normAutofit/>
          </a:bodyPr>
          <a:lstStyle/>
          <a:p>
            <a:pPr marL="355600" indent="-355600">
              <a:lnSpc>
                <a:spcPts val="2700"/>
              </a:lnSpc>
              <a:spcAft>
                <a:spcPts val="1200"/>
              </a:spcAft>
              <a:tabLst>
                <a:tab pos="355600" algn="l"/>
              </a:tabLst>
            </a:pPr>
            <a:r>
              <a:rPr lang="it-IT" sz="2400" dirty="0" smtClean="0">
                <a:solidFill>
                  <a:srgbClr val="002060"/>
                </a:solidFill>
              </a:rPr>
              <a:t>È una strategia educativa volta ad attivare un processo spontaneo di passaggio di conoscenze, di emozioni e di esperienze da parte di alcuni membri di un gruppo ad altri membri di pari status</a:t>
            </a:r>
          </a:p>
          <a:p>
            <a:pPr marL="355600" indent="-355600">
              <a:lnSpc>
                <a:spcPts val="2700"/>
              </a:lnSpc>
              <a:tabLst>
                <a:tab pos="355600" algn="l"/>
              </a:tabLst>
            </a:pPr>
            <a:r>
              <a:rPr lang="it-IT" sz="2400" dirty="0" smtClean="0">
                <a:solidFill>
                  <a:srgbClr val="003217"/>
                </a:solidFill>
              </a:rPr>
              <a:t>Mette in moto un processo di comunicazione globale, caratterizzato da un atteggiamento di ricerca di autenticità e di sintonia tra i soggetti coinvolti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7" name="Immagine 6" descr="La formazione dei tutor - Come funziona la peer education . - Immagine: © Alexander Raths - Fotolia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24744"/>
            <a:ext cx="2952328" cy="217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259632" y="1628800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it-IT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Letteralmente significa "Educazione tra Pari“.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87624" y="325105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21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21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6850008" cy="1143000"/>
          </a:xfrm>
        </p:spPr>
        <p:txBody>
          <a:bodyPr/>
          <a:lstStyle/>
          <a:p>
            <a:r>
              <a:rPr lang="it-IT" dirty="0" smtClean="0"/>
              <a:t>Giochi di simulazione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9872" y="2564904"/>
            <a:ext cx="5724128" cy="3600400"/>
          </a:xfrm>
        </p:spPr>
        <p:txBody>
          <a:bodyPr>
            <a:noAutofit/>
          </a:bodyPr>
          <a:lstStyle/>
          <a:p>
            <a:pPr marL="355600" indent="-3556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tabLst>
                <a:tab pos="355600" algn="l"/>
              </a:tabLst>
            </a:pPr>
            <a:r>
              <a:rPr lang="it-IT" sz="2000" dirty="0" smtClean="0">
                <a:solidFill>
                  <a:srgbClr val="005C2A"/>
                </a:solidFill>
              </a:rPr>
              <a:t>Osservare i giocatori: reazioni, meccanismi messi in moto</a:t>
            </a:r>
          </a:p>
          <a:p>
            <a:pPr marL="355600" indent="-3556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tabLst>
                <a:tab pos="355600" algn="l"/>
              </a:tabLst>
            </a:pPr>
            <a:r>
              <a:rPr lang="it-IT" sz="2000" dirty="0" smtClean="0">
                <a:solidFill>
                  <a:srgbClr val="0070C0"/>
                </a:solidFill>
              </a:rPr>
              <a:t>Individuare le piste di riflessione da riprendere successivamente</a:t>
            </a:r>
          </a:p>
          <a:p>
            <a:pPr marL="355600" indent="-3556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tabLst>
                <a:tab pos="355600" algn="l"/>
              </a:tabLst>
            </a:pPr>
            <a:r>
              <a:rPr lang="it-IT" sz="2000" dirty="0" err="1" smtClean="0">
                <a:solidFill>
                  <a:srgbClr val="832162"/>
                </a:solidFill>
              </a:rPr>
              <a:t>Debrifieng</a:t>
            </a:r>
            <a:r>
              <a:rPr lang="it-IT" sz="2000" dirty="0" smtClean="0">
                <a:solidFill>
                  <a:srgbClr val="832162"/>
                </a:solidFill>
              </a:rPr>
              <a:t> (</a:t>
            </a:r>
            <a:r>
              <a:rPr lang="it-IT" sz="2000" dirty="0" err="1" smtClean="0">
                <a:solidFill>
                  <a:srgbClr val="832162"/>
                </a:solidFill>
              </a:rPr>
              <a:t>decontestualizzazione</a:t>
            </a:r>
            <a:r>
              <a:rPr lang="it-IT" sz="2000" dirty="0" smtClean="0">
                <a:solidFill>
                  <a:srgbClr val="832162"/>
                </a:solidFill>
              </a:rPr>
              <a:t>). Si esce dal gioco e si torna alla realtà.</a:t>
            </a:r>
          </a:p>
          <a:p>
            <a:pPr marL="628650" lvl="1" indent="-2730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Font typeface="Gill Sans MT" pitchFamily="34" charset="0"/>
              <a:buChar char="–"/>
              <a:tabLst>
                <a:tab pos="627063" algn="l"/>
              </a:tabLst>
            </a:pPr>
            <a:r>
              <a:rPr lang="it-IT" sz="2000" dirty="0" smtClean="0">
                <a:solidFill>
                  <a:srgbClr val="006C31"/>
                </a:solidFill>
              </a:rPr>
              <a:t>Rilettura di quanto è successo </a:t>
            </a:r>
          </a:p>
          <a:p>
            <a:pPr marL="628650" lvl="1" indent="-2730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Font typeface="Gill Sans MT" pitchFamily="34" charset="0"/>
              <a:buChar char="–"/>
              <a:tabLst>
                <a:tab pos="627063" algn="l"/>
              </a:tabLst>
            </a:pPr>
            <a:r>
              <a:rPr lang="it-IT" sz="2000" dirty="0" smtClean="0">
                <a:solidFill>
                  <a:srgbClr val="A02424"/>
                </a:solidFill>
              </a:rPr>
              <a:t>Riflessione sulle proprie esperienze individuali e sul significato che hanno assunto </a:t>
            </a:r>
          </a:p>
          <a:p>
            <a:pPr marL="628650" lvl="1" indent="-2730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Font typeface="Gill Sans MT" pitchFamily="34" charset="0"/>
              <a:buChar char="–"/>
              <a:tabLst>
                <a:tab pos="627063" algn="l"/>
              </a:tabLst>
            </a:pPr>
            <a:r>
              <a:rPr lang="it-IT" sz="2000" dirty="0" smtClean="0">
                <a:solidFill>
                  <a:srgbClr val="9E7800"/>
                </a:solidFill>
              </a:rPr>
              <a:t>Generalizzazione (confronto tra somiglianza tra gioco e realtà)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18176" y="6305550"/>
            <a:ext cx="1302296" cy="476250"/>
          </a:xfrm>
        </p:spPr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187624" y="134076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>
                <a:solidFill>
                  <a:srgbClr val="FF0000"/>
                </a:solidFill>
              </a:rPr>
              <a:t>Vanno inseriti in un percorso didattico</a:t>
            </a:r>
          </a:p>
          <a:p>
            <a:pPr>
              <a:lnSpc>
                <a:spcPts val="2400"/>
              </a:lnSpc>
            </a:pPr>
            <a:r>
              <a:rPr lang="it-IT" sz="2400" dirty="0" smtClean="0">
                <a:solidFill>
                  <a:srgbClr val="FF0000"/>
                </a:solidFill>
              </a:rPr>
              <a:t>Si assegnano ruoli e si definiscono regole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87624" y="95091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21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21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87624" y="213285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>
                <a:solidFill>
                  <a:srgbClr val="A02424"/>
                </a:solidFill>
              </a:rPr>
              <a:t>Compiti dell’insegnante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187624" y="6095037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</a:t>
            </a:r>
            <a:r>
              <a:rPr lang="it-IT" spc="-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debriefing</a:t>
            </a:r>
            <a:r>
              <a:rPr lang="it-IT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non è la fine di un gioco, ma l’inizio della comprensione di quello che è successo in quel gioco, è il momento in cui l’attività esperienziale diventa apprendimento. </a:t>
            </a:r>
            <a:endParaRPr lang="it-IT" spc="-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1618" name="Picture 2" descr="https://encrypted-tbn1.gstatic.com/images?q=tbn:ANd9GcRigj-qBkXU1Ffs1EZlSnx0adBeT9tk9_0Cq6JP8fcb9X_L1t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68244" y="440668"/>
            <a:ext cx="2448272" cy="1944216"/>
          </a:xfrm>
          <a:prstGeom prst="rect">
            <a:avLst/>
          </a:prstGeom>
          <a:noFill/>
        </p:spPr>
      </p:pic>
      <p:sp>
        <p:nvSpPr>
          <p:cNvPr id="111624" name="AutoShape 8" descr="data:image/jpeg;base64,/9j/4AAQSkZJRgABAQAAAQABAAD/2wCEAAkGBxIQDxAQEBAPDw8QEA8QDxAPDw8PDhAVFBIWFhYUFBQYHCggGBolGxUUITEhJSkrLi4uFyAzODMsNygtLywBCgoKDg0OGhAQGiwkHyQsLCwsLC8uLSwtLCwuLCwuLCwsLCwsLSwsLCwsLC4sLy8sLC0sLCwsLCwsLCwuLCwsLP/AABEIAOEA4QMBEQACEQEDEQH/xAAbAAEAAgMBAQAAAAAAAAAAAAAABAUBAwYCB//EAEQQAAIBAgIFCAYHBwMFAQAAAAABAgMRBBIFITFBUQYTUmFxgZGhFCIyscHRFTNCcpKTsyNUc7LC0uFDYoIkU3Si8Af/xAAbAQEAAgMBAQAAAAAAAAAAAAAAAQUCAwYEB//EADcRAQACAQIDBQcCBQQDAQAAAAABAgMEEQUhMRJBUWFxIoGRobHB0RPwMjNy4fEUIzRCJIKyBv/aAAwDAQACEQMRAD8A+4gAAAAAAAAAAAAAAAAAAAAAAAAAAAAAAAAAAAAAAAAAAAAADXVrRjbM7XvbU3s7ANfpkOl/6y+QD0yHS8pfIB6bT6XlL5AY9Op9Lyl8gHp9PpeUvkBj6Qp9Lyl8gMfSNLp+UvkBvoV4zTcXezs9TWuye/qaA2AAAAAAAAAAAAAAAAAAAAAAAK/S+yP/AC+BEiZzMejH8KAcxHox/CgHMR6MfwoBzEejH8KAczHox/CiRnmo9GPggHNR6MfBAV3J/wCrl2w/SgBaAAAAAAAAAAAAAAj4zGRpK71t+zFbX8keLW6/FpKdq/OZ6R3z/bzbcWG2SeSnraSqy2SyLhFL3s5XNxvV5J9mezHlH3nf7LCumx17t0eWLqrZUn43NEcT1cTv+pPy/DbGHFP/AFhIwmnXFpVlePTita7Y7+7wLjR8cnfs6iP/AGj7x+Pg05dBFo3x9fBfQmpJNNNNXTWtNPejpa2i0bx0VkxMTtL0SgAAV+l9ke/4ESJrZCXpAZJQAAAACr5PfVvtp/pQJFoB5nJJXYGtScupdW3xMtohG7Dw6HaQ1SotezKS79XgTykeI41xdqmzpLd2oia+Cd05MxSyAAAAPNWooxcnsim33GGTJXHSb26RG8prWbTEQ5erWc5Octr8luR891OovqMs5b9Z+Ud0fv1XNaRSvZh5cjQy2eJSJhlEI9Uzhtqn8mdIONT0eT9WV5UuprXKPervufE6Xgmrnf8AQt6x94+/xeTiOCJrGWPf9p+zqDo1OAAK3TWyPf70RKU9kD0gMkoAMBLAGbgVnJ/6uXbD9KBKFoBBrVc07bo6u/f8jKESkU2JHvMQNdSRIhYlXRKDQ+I1ypP7KzQ+7fWu528SLQmFoYpAAACv07O1B9corzv8Cq41ea6O23ftHzerR13yx73OqZxOy22YcxsnsvEqhKYq1TmZxDZEIar5K1Ga+zWp+GZJrwue/Q2muekx4wnPXfDaPKX0c7hzAAArNNvVHv8AfEiUwsSBlBDJIxcJYAAEBV8nPq5dsP0oEoWsnZN8FcCkwlW+t7XrfeZITVVISOsQNc64EepWMoQh4StbFUutyi++L+NiZ6EOnMEgAABXafp3w87fZyy7k9flcreL45vpL7d20/CefyerRW2zR58nKKocVsvOy8uoRsmKvDqExDKKtc6pnEM4qiYdOrisPTWvNWp37IvNJ/hTLHQYptmpHnHy5tOqvFcVp8n1A7NzIAAqOULtGHa/fExsmFjGZjuy2e0yWLNyRi5IxcBcAgKzk19U+2H6cCULWcbprimgOVwtfVZ7VqZkJirmI8yxAGqWIA0VMQZQhr0O3UxlNLWoZ5y7FFpecoiehDsjFIAAAYlFNNNXTTTXFMiYiY2lMTMTvDgtLYWWGqODvkd3TlulHhfit/8Ak4nXaK2my9nunpPl+YdLps1c9O1396E6x4uy9PZeJVyYqnaETEYuyN1KMZs6bkJoiV3jKitmi40E9uV7anfsXVfijpeFaXsR+rbv6enipOIajtT+nHv/AA7MuFYAAKXlFNPJFNXV20tbWzau48Gt4hh00e1O8+Edf7R5t+HDbJ06eKGsVXr3VNKlBOzlJ2/y/JFTTLrNfG9LRSnlPP49f/l7px4MH8ftT+/d9Vvo+GSmoubqNXvJ723fwLvTYZw44pNpnbvl4M14vebRG3kkZj0NRcBckEwPSYFZyZX7KXbD9OJKFwBx+nKToV2/sVbzi91/tLx195IjxxQQxLEhLTPFBCNXxdltJgdPyPwDhTlXmrTrWyp7VBbPHb2WIkh0JCQAAAAR8dg4VoOFSKlF+KfFPczVmw0y17N43hsx5bY7dqs7S47SfJCtC7oSVWO6MmoVOy/svyKHPwa9eeKd48J6/j6LjDxOk8skbfT8/VyuJ5yLs4STvltZ5r3ta3G5VVp7XZ7+m3mspmNu13Ov0ByMs41cZaT1NUFrgv4j+12LV2nQaThcV2tl5z4fnxUup4h2vZx/H8O0RcKsAw2Ogq8dpynTTytTa33tBd+/uKbVcaw4vZx+1Pl0+P43e3Dor3/i5fVw2lcRUqVY3q1KUXKTk6SjKpLVe2xpeG45ztTa1r5I3tPXfl+/ReUx1rSIqnaLlNydOm52cU5SnK85a9Ta3b9y3lrwTft38Nu7pDwcRj2K79d3V6Ow/Nxs223tudHCoS7mTEuSM3AID3FgVvJr6uX3o/pxJQuAI2kMDCvTdOa1PWmvai90k+IHBaV0fWwr9dOVO/q1Yp5H29F9T8yUK+WMJGr0ltpK7bdkkm23wSW0kdTyf5Lyk1VxSslrjRetvg6nV/t8eBEyOyMUgAAAAAAIekccqUeM37Mfi+o8Gv19NLTeedp6R++5vwYJyz5d7j8RTcnmv6+bPmt9q97+Jxdc1+3+pvz339++/wBV9SYivZ7ttvc6jAaapzj+0lGlUXtKTtF9cW9q8zsNNxXBlpva0VnviZ2+Hips2iyUt7Mbx5fdvlpWiv8AUT+6pS9yNl+KaSvXJHu5/TdrjS5p/wCqPX05TSeRSm92rKu++s8ebjunrH+3vafTaPn+G2mhyTPtclBj9JTqNKTcm2lGEVqu9iUd7OfzarUay3ZtO+/SsdPh3+/dZ4dPTHG8cvNeaI0MoWqVUpVdqT1xp9nGXX4dfS8O4ZTTx2787/T0/Ks1WrnJPZpyr9VJ/wDoyjCNCoow5yVVxc8qzNZXqzbT16rTY81drR7+9r0+ovines+7uQOT8stTUttrvezDTaXHgjanf3ynPqL5p3s7OLPW0PaJYskjIHpAZArOS/1c/vR/kiShdAAPFaUUnnaUdjzWs+oDjdI8n6MnKUE4Jyk0lqSV9y3LqMuaFtyT0fRpU24RTrXkqknrmld5Unuja2zrIkX5CQAAAAAAETSGM5qOqzm/ZT2drK3iXEI0mPlztPSPvPlHz6ebfgw/qT5Oaq1s0m225Pa3tOJyZL5bTe87zPet602jaI5NUiGyGmckjKGyImUOvpSKlkV5TepRirtvhY20wWtPKE9mI52lMw2jcZVV1R5tPZzslB98faXgWWPg+ovz229f3u0W1mnp37+joNB6C5l85VaqVtzV8lPjlvtfX7td73QcNppvannb6en5Vuq1s5vZryr9fVdlm8LneWOHVSNFP/uXXkviY2ZQ84DRKpyzGKVoiUNkSUPViRkD0gPMmBXcl/YqffX8iJQuJysrgeKkG17TXVHV5kxshDlh4p3et8XrfiTuImIAgRqujUVSO7VKPSjvRPUdTCakk07ppNPinsMEvQAAAAAa69ZQi5S2LxfUjTqNRTBjnJeeUfvZnSk3t2YchpXSWuU5O3uS4HB6jPk1WWclus93hHdH7717p9PEREQrdD1nWhzu6cpOH3b6vLX3mGakUnst+SYjaITZxZrhhEwjSw7qThTu485OMG1tSb1tddrnt0eKMuatJ75ZXydjHa0d0O2wGjaNCOWjThDi0vXl96W1vtO4x4aY42pGznL5b3ne07pZsYAACj5Tv6nqnfwsYymGfpSl03+XV/tI2Sw9KUuk/wAur/aTsPcdK0elL8qr/aEMrTFHpy/Krf2kj19L0enL8qt/aA+l6PTf5dX+0IY+lqPTf4KnyCWvkv7FX+J/SiUJWlMTllCPbN92pfHwJgRpaYTdrkBLEXA0SkShGxGwyQutAzvh6fVmj3Rk0vJIxnqyhYEAAAAAOY0xpDO30I3y9fWcPxLXTq8u1f4I6efn+PL1lc6XT9mPNC0ToaNdPE4hZqEM0oU37NTLtcuMdWzfbXq22fCtBXs/r5OndH3bNZqZptgx9Z6z69zxgo2gr7dr7XrZzmW83tNp7+fxbcm0TtHc21DGGNUSdTJOFToThN9kZJvyPXpcv6eWt/CY/v8AJtmvbpavjEu9O/c0AAAGnEYWnUSVSnColrSnGMkuy4Gj6Iw/7vQ/Jp/IB9E4f93ofk0/kBn6Jw/7vQ/Jp/IB9E4f93ofk0/kA+icP+70PyafyAfROH/d6H5NP5APonD/ALvQ/Jp/IDfh8NCmmqcIU03dqEYwTfF2A5rlFiMtSp1KMV2ZU/e2TA5CGM52vCl66g281RJqOrcpcTJDsKccqSzNpJWvrfeYyDmBHr1NRkL7k4v+mg+MqjX42Yz1IWZCQAAAhaWrZaTttl6q79vkVXGdT+jpZiOtvZj39flu9Gmp2sno5SlhZYqsqUbqEbSqyX2V83u/wc5w3RTqL7d0dZ/fiu75q6fF256z0h02mLUsJUjFZYqmqcUtiUrQS8zqtfMYtJfbpttHv5KfS75NRWZ677/Dm5ulLUjhLLi0c3qbIhjEIuIV0zZDfTq6/QVfnMNRlteTK3xcHlfmjvNFk/U09LeXz6S57VU7Ga1fNPPU0AAAAAAAAAAAAAUvKDQfpKzRqc1K1n6udSS6rqz6yYkc9pDDRprDqMbLnFFPNVe2LX2kk+4yhCwdJpIxkaJ1LAQsVX1MyHa6MpZKFKO9U4J9uVX8zBKUAAAAKPlBKUpQpws5vUk3aN5Pe+45rjMTn1OLT1nnzn4/4lY6KIrW17dPwsNF6PjQpqEdcn605vU5ye1/4L3S6amnxxSv+ZeTPntmv2p93lCJynf7C3SqQXhd/A8PGrbaWY8Zj8/Z6OHfzt/KXOx1HGSt55jmIIhHqzNkQ2Vh0vI+d8PJdGrUXjaX9R2PB7b6WPKZ+ql4jG2efSF4WjwAAAAAAAAAAAAAAOf0roWGqfOVpZakHCnKadOLvuVr+ZMShrr05PUkBCq6Om+okRaejHKtSpyd4ymlLsWtrwTXeSO7MEgAABrxFXJCUujFy8Eas+WMWO2Se6Jn4M6V7Vor4uSnJycd8m3K+9OKcs3kcBgrkteb152j2vXbnK8iIrE+HT48nVYPEqpBSXZJcGtqO80uppqMUZadJ/cwpMuOcduzKv5TfUx/ix/lkV3Hf+NH9UfSXr4f/Mn0/DncRHVdHHwtqTz2VVbSUIuzkr8N5vritL0diI6tuEnznrL2eJFvZ5FpiIdTyM+qr/8AkS/TpnV8E/48+s/SFFxL+bHpH3dAXCvAAAAAAAAAAAAAARNKRvT7Jw/mS+JMBTiktglDxVsxEikx7yThNfZnGXhJMyQ6kwZAAABE0r9RV+4zxcS/4mT+mW/Tfza+qk5P0r10+jTm32txj7rnPcBpvqLW8K/WYWOut/tbeMx93R0aUYLLCMYRV7KKUVrd3qXWdZSlaR2axtHhCptabTvad5VvKRfsF1Tj8V8Sq43H/iz6w9egn/d90ufWw43vWveg4rRlKWjsfVcIuo6sLTssyUHSlZPcr3Om0FY/0N7THPn9vu0572/1WOu/Lb8s4RpQSWyxzt/4nuyR7ToeRn1Vf+O/06Z1vBP+PP8AV9oU3E/5sen3l0JcK4AAAAAAAAAAAAABFxMryUeHrP4L3+RMDxWmQI0qmoCm0xUvG296jOEOvMEgAABrxFJThKD2Si4vvVjXlxxkpak9JiY+LKl5paLR3K3Q+i5UZSlOUW2sqUb2XrN3bfd5lbwzhttJNrWtvM+D16rVVyxFawti2eJA05C+Hn1ZZeEk35XK7i1O1pL+W0/CYl6tHbbNH77nMVHaLfUcPHVc152W2i9H87o6VN6niIVZX+/fI/DKdto9P/4UY/GJ+ar1GbbVdvwmPl1cto9vJZqzWpp7U1qaOQy1mL7Svb7TtLquRkf2FV9KvJruhBfBnWcFrtpt/GZ+0KPic75tvKF+WyvAAAAAAAAAAAAAAV9GV80+k212bvKxI0V6pAptKaVjSi3J295MQhUaHxUsViaMXqi6iaW9qPrO/dFmQ+jmCQAAAAAAFfpytlpW3zaj3bX7rd5Ucaz/AKelmsdbcvz8o2erR07WTfw5uS0pVtTklwZx2OOa7w19rd2mjUlQopakqVOy4eqj6Lj/AII9Ic7k/jn1lw+Isq9fcnVqvxmzhtZO+e/9U/WXTY4/2qekfRe8ja2qvT6MoTX/ADTX9HmdBwPJM4rU8J3+P+FVxSm1628Y+n+XSF4qwAAAAAAAAAAAANGMnanLi1lXfqECFWmoxS6iZFRjMQ7qMU5Tk8sYra2xEIchyjwtSOJdOpLM45Xqvl1xT1eJIv8AkRhL4jNbVTpt34OXqpeGbwE9B3ZikAAAAAABQ8pp66S6pv8Al/ycz/8Aobc8df6p+iz4fHK0+n3ctXpOtUp0Y7as1DVuW2T7km+4qdFgnLlrTx/crW94xY5v4Po0YpJJakkkkd45dwenqHN4qot0nzketS1vzzeBxnE8P6ept58/j/fd0+iyfqYKz4cvh/bZY8ivrcT9yh76hZ8C6X933eDi3/T3/Z1h0CnAPLkB4dYDW8SB59MAemAPTAHpgGVi0B7VcDYpgaMT604R3a5P3L4kwKrTcXDWru7SUVtbbskuu42Qk6G0U6f7WrZ1mtS2xpp7lxfF9y60ylQcqtHurinbU8kO/avgIEvk1hPRp623ztoz4XXs+ba/5EzzQ6oxSAAAAAB4lIDnOUlS849UPfJ/I5Tj875qR5fWf7Lfh0exPqhcmqP7WpXtfIubh2uzk/DKu9nq4Fp9otln0j7p4nl2iuOPWfs6J4pnQqdRcp45lTqb4twfY9a9z8Sh47i3pXJ4Tt8f8fNb8KybWtT3sckZ5Z1+uNDydT5mPAZ5ZPd908W/6e/7OnjXOgU72qyAxKpfcBqkm9wGqVCT3AefRZcAHosuAD0WXAB6LLgBlYaXADbCjLgBvhBgR8T6tWEtzTj3p3XvfgTCGvS9Nunnj7UGpx7Yu69wgTqNRTjGS2SipLsauiEqjlFQtkrr7Hqz+63qfc/5mTA1U3eN1ttddq1rzEIXsJXSa2NJrvIS9AAAADxOokBoliOCA5rTtXPJtNarR28P8tnE8Vz1zauez0iIr8OvznZeaCvYpG/q2cnq0XRUE/Xg5c4t95SbT7H8Oo6ThWTHbT1rTrHX1eLiNL1zTa3SeiyLJ4FbpqSajB73mfdq+Jz/AB7PtSmKO/n8P8/JZ8NpPam/uV+EqyoyzQjmVrST2NfApNFrr6W/ajnE9YWGfFXPXs3nZ0OA0xRm1GUZUpOyWdXi3wUl8bHTabi+nzTFedZnx/P52VWbQZMcbxtMeX4XCguBavCzYDIAAAAAAAGGBrlMCLjJXj91qS7tvlcmBJglKNtzQlCtwVZwi6f/AG5Sh3XuvJoSmG+ddSi4yV4yTjJcU1ZkCl0c3CU6Ld3B6nxW5+FiUL7AVv2cV0bx/C2vgJSlqZA9AAMNAaXhk9rYFfpqWSMIpuOdyu1tsktXmUXHdTkxYq1xzt2pnf0juezR44tM2mN9nPYmnFJ2bOSrzXGO1pl65H0c+Iryt6ihCO+zlmb93vOp4HEx2p9Hk4rPKsOxWHivsr3nQqZU6ewMZ5Xri0rJq1u9FPxTTUzbTPWO9YaLLNN4hUxwM1safimUFuHX7pj6fl75z1nrDFTA1ZakkuttE4NBet4mZjr5/hh/qKREuvpSbim1Z8E7na1neN1JMbPZKAAAAAAAAABrnFgR6lOQHvAp5EnuuvB2JlCBiYZa0/8AfGMl2rU/6QlGxWIcLKKTbu9b1arfMRAjYHNVr52oxyxcXlvr22v4koXGj43dSPRnfukk/fmIlKeoED0kBkAAAgaTwiqWvfVwPDrcMZK7WiJ9XowX7PRX/RVPem+pttFV/psUT/BHwen9e/is9H4ZQWpJLckrIt9Jj7MbvLmvumHsaETSEfVPLqq71b8E80PCwu7HhxYotbaXoyTtCxjh0j3V0lInd5JyTLakemI2a2SQAAAAAAAA04qtkinxaXZ/9YmBGyZv9aon2pe5BDZTwnGrUl1ZglJVkrbCBW6Xmlkn0ZK/3Xqfl7iYQ86Q0cnZptNXs9q18UISrMNhatJyyxU7vapJeTAtdEU6ilOU4qGZRSWZSbtfbbtEoWhCQAAAAYZEiDWWsr8lfaeqvRLobD24v4Wi/VsNjBGxuw0Z+jdi6o2GjZo82KNrNuSd4WSLB5AAAAAAAAAAA11qakrNJrg9aAj+hR3XXZJ+7YTuMehtbKk1+B/AgeamEqP/AFX3wiwND0VKTXOVHKKaeVRUU7bnt1Ei1cbkDTGCTA3JAZAAAAADDAizjrPHeObfE8m2gbsXRhduNzW0YhXNOWGzHLVCGs0Vjm2TKWj2Q87JIAAAAAAAAAAAABhMDIGGwNUFd3A3AAAAAAAMDS4miYbN3qCMqQxmWw2sWuoa7c2VWIxMIrzTMtpvYAAAAAAAAAAAAAYYBAZA8yARQHoAAAAAAADzYxmElhEDLMkMWMdk7spCIGTJAAAAAAAAAAAAAGAMgAMAZAAAAAAAAACAAEgQAAkAAAAAAAAAAAAAAAAAAAAAAAH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1626" name="Picture 10" descr="Debriefing Session 1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708920"/>
            <a:ext cx="209550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2736304" cy="1143000"/>
          </a:xfrm>
        </p:spPr>
        <p:txBody>
          <a:bodyPr/>
          <a:lstStyle/>
          <a:p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Debriefing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18176" y="6305550"/>
            <a:ext cx="1302296" cy="476250"/>
          </a:xfrm>
        </p:spPr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115616" y="95091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87624" y="6095037"/>
            <a:ext cx="795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Domande:  Come vi </a:t>
            </a:r>
            <a:r>
              <a:rPr lang="it-IT" sz="20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sentite…</a:t>
            </a:r>
            <a:r>
              <a:rPr lang="it-IT" sz="20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Che cosa è </a:t>
            </a:r>
            <a:r>
              <a:rPr lang="it-IT" sz="20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successo…</a:t>
            </a:r>
            <a:r>
              <a:rPr lang="it-IT" sz="20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 sembra </a:t>
            </a:r>
            <a:r>
              <a:rPr lang="it-IT" sz="20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che…</a:t>
            </a:r>
            <a:r>
              <a:rPr lang="it-IT" sz="20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Déjà </a:t>
            </a:r>
            <a:r>
              <a:rPr lang="it-IT" sz="20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vu…</a:t>
            </a:r>
            <a:r>
              <a:rPr lang="it-IT" sz="20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Che cosa fareste in modo </a:t>
            </a:r>
            <a:r>
              <a:rPr lang="it-IT" sz="20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diverso…</a:t>
            </a:r>
            <a:r>
              <a:rPr lang="it-IT" sz="20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Cosa succederebbe </a:t>
            </a:r>
            <a:r>
              <a:rPr lang="it-IT" sz="20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se…</a:t>
            </a:r>
            <a:r>
              <a:rPr lang="it-IT" sz="20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t-IT" sz="20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Immagine 12" descr="http://www.flipitconsulting.com/wp-content/uploads/2012/03/iStock_000016588175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8680"/>
            <a:ext cx="226774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rc_mi" descr="http://www.wales.nhs.uk/sitesplus/gallery/866/debreief%201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76872"/>
            <a:ext cx="3816424" cy="341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187624" y="1052736"/>
            <a:ext cx="612068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it-IT" sz="200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un processo in cui le persone che hanno avuto una esperienza sono condotte ad una discussione intenzionale dell’esperienza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076056" y="2380818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>
                <a:solidFill>
                  <a:srgbClr val="D34D03"/>
                </a:solidFill>
              </a:rPr>
              <a:t>Partecipanti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076056" y="2893006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>
                <a:solidFill>
                  <a:srgbClr val="D34D03"/>
                </a:solidFill>
              </a:rPr>
              <a:t>Esperienza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076056" y="3397062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>
                <a:solidFill>
                  <a:srgbClr val="D34D03"/>
                </a:solidFill>
              </a:rPr>
              <a:t>Impatto dell’esperienza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076056" y="3933056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>
                <a:solidFill>
                  <a:srgbClr val="D34D03"/>
                </a:solidFill>
              </a:rPr>
              <a:t>Rievocazione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076056" y="4405174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>
                <a:solidFill>
                  <a:srgbClr val="D34D03"/>
                </a:solidFill>
              </a:rPr>
              <a:t>Rendiconto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076056" y="4869160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>
                <a:solidFill>
                  <a:srgbClr val="D34D03"/>
                </a:solidFill>
              </a:rPr>
              <a:t>Tempo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4968552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Conversazione clinica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18176" y="6305550"/>
            <a:ext cx="1302296" cy="476250"/>
          </a:xfrm>
        </p:spPr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115616" y="95091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15616" y="1052736"/>
            <a:ext cx="784887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it-IT" sz="2000" dirty="0" smtClean="0"/>
              <a:t>È lo strumento per esplorare le conoscenze spontanee dell'alunno che giocano un ruolo fondamentale nel processo di apprendimento cognitivo</a:t>
            </a:r>
            <a:endParaRPr lang="it-IT" sz="2000" spc="-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15616" y="2348880"/>
            <a:ext cx="374441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</a:pPr>
            <a:r>
              <a:rPr lang="it-IT" sz="2000" dirty="0" smtClean="0">
                <a:solidFill>
                  <a:srgbClr val="0070C0"/>
                </a:solidFill>
                <a:latin typeface="+mj-lt"/>
              </a:rPr>
              <a:t>Domande - stimolo, predisposte in precedenza, in forma aperta e di carattere generale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115617" y="3429000"/>
            <a:ext cx="374441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</a:pPr>
            <a:r>
              <a:rPr lang="it-I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Domande di specificazione per sollecitare risposte più chiare e meditate</a:t>
            </a:r>
          </a:p>
        </p:txBody>
      </p:sp>
      <p:pic>
        <p:nvPicPr>
          <p:cNvPr id="125954" name="Picture 2" descr="https://encrypted-tbn1.gstatic.com/images?q=tbn:ANd9GcT32ybFK_vpyw5Su2-_iS9HyjKCV_Dj48BWDC3yUNt5qy4DChm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13188"/>
            <a:ext cx="3960440" cy="3420068"/>
          </a:xfrm>
          <a:prstGeom prst="rect">
            <a:avLst/>
          </a:prstGeom>
          <a:noFill/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115616" y="4509120"/>
            <a:ext cx="381642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2100"/>
              </a:lnSpc>
              <a:buClrTx/>
              <a:buSzTx/>
              <a:buFontTx/>
              <a:buNone/>
              <a:tabLst/>
            </a:pPr>
            <a:r>
              <a:rPr lang="it-IT" sz="2000" spc="-50" dirty="0" smtClean="0">
                <a:solidFill>
                  <a:srgbClr val="005C2A"/>
                </a:solidFill>
                <a:latin typeface="+mj-lt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it-IT" sz="2000" b="0" i="0" u="none" strike="noStrike" cap="none" spc="-50" normalizeH="0" baseline="0" dirty="0" smtClean="0">
                <a:ln>
                  <a:noFill/>
                </a:ln>
                <a:solidFill>
                  <a:srgbClr val="005C2A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iformulazione</a:t>
            </a:r>
            <a:r>
              <a:rPr kumimoji="0" lang="it-IT" sz="2000" b="0" i="0" u="none" strike="noStrike" cap="none" spc="-50" normalizeH="0" dirty="0" smtClean="0">
                <a:ln>
                  <a:noFill/>
                </a:ln>
                <a:solidFill>
                  <a:srgbClr val="005C2A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delle </a:t>
            </a:r>
            <a:r>
              <a:rPr kumimoji="0" lang="it-IT" sz="2000" b="0" i="0" u="none" strike="noStrike" cap="none" spc="-50" normalizeH="0" baseline="0" dirty="0" smtClean="0">
                <a:ln>
                  <a:noFill/>
                </a:ln>
                <a:solidFill>
                  <a:srgbClr val="005C2A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risposte, servendosi delle precisazioni che la classe suggerisce, in modo da consentire agli alunni di rendere esplicite a se stessi e agli altri le </a:t>
            </a:r>
            <a:r>
              <a:rPr kumimoji="0" lang="it-IT" sz="2000" b="0" i="0" u="none" strike="noStrike" cap="none" spc="-50" normalizeH="0" dirty="0" smtClean="0">
                <a:ln>
                  <a:noFill/>
                </a:ln>
                <a:solidFill>
                  <a:srgbClr val="005C2A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proprie idee, rifletterci e confrontarsi.</a:t>
            </a:r>
            <a:endParaRPr kumimoji="0" lang="it-IT" sz="2000" b="0" i="0" u="none" strike="noStrike" cap="none" spc="-50" normalizeH="0" dirty="0" smtClean="0">
              <a:ln>
                <a:noFill/>
              </a:ln>
              <a:solidFill>
                <a:srgbClr val="005C2A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860032" y="5866954"/>
            <a:ext cx="4392488" cy="37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2000"/>
              </a:lnSpc>
              <a:buClrTx/>
              <a:buSzTx/>
              <a:buFontTx/>
              <a:buNone/>
              <a:tabLst/>
            </a:pPr>
            <a:r>
              <a:rPr lang="it-IT" sz="2800" spc="-50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Matrice cognitiva della classe</a:t>
            </a:r>
            <a:endParaRPr kumimoji="0" lang="it-IT" sz="2800" b="0" i="0" u="none" strike="noStrike" cap="none" spc="-50" normalizeH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4024" cy="1143000"/>
          </a:xfrm>
        </p:spPr>
        <p:txBody>
          <a:bodyPr>
            <a:normAutofit/>
          </a:bodyPr>
          <a:lstStyle/>
          <a:p>
            <a:r>
              <a:rPr lang="it-IT" sz="4400" b="1" dirty="0" err="1" smtClean="0">
                <a:solidFill>
                  <a:schemeClr val="accent3">
                    <a:lumMod val="75000"/>
                  </a:schemeClr>
                </a:solidFill>
              </a:rPr>
              <a:t>Inquiry</a:t>
            </a:r>
            <a:r>
              <a:rPr lang="it-IT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4400" b="1" dirty="0" err="1" smtClean="0">
                <a:solidFill>
                  <a:schemeClr val="accent3">
                    <a:lumMod val="75000"/>
                  </a:schemeClr>
                </a:solidFill>
              </a:rPr>
              <a:t>based</a:t>
            </a:r>
            <a:r>
              <a:rPr lang="it-IT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4400" b="1" dirty="0" err="1" smtClean="0">
                <a:solidFill>
                  <a:schemeClr val="accent3">
                    <a:lumMod val="75000"/>
                  </a:schemeClr>
                </a:solidFill>
              </a:rPr>
              <a:t>learning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9951" y="1772816"/>
            <a:ext cx="4943677" cy="2088232"/>
          </a:xfrm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</a:rPr>
              <a:t>L’approccio pedagogico (Rapporto </a:t>
            </a:r>
            <a:r>
              <a:rPr lang="it-IT" sz="2400" dirty="0" err="1" smtClean="0">
                <a:solidFill>
                  <a:schemeClr val="accent3">
                    <a:lumMod val="75000"/>
                  </a:schemeClr>
                </a:solidFill>
              </a:rPr>
              <a:t>Rocard</a:t>
            </a:r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</a:rPr>
              <a:t> 2007) è basato sull’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</a:rPr>
              <a:t>investigazione</a:t>
            </a:r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</a:rPr>
              <a:t>, che stimola 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</a:rPr>
              <a:t>la formulazione di domande </a:t>
            </a:r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</a:rPr>
              <a:t>e 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</a:rPr>
              <a:t>azioni per risolvere problemi </a:t>
            </a:r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</a:rPr>
              <a:t> capire fenomeni</a:t>
            </a:r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259632" y="4509120"/>
            <a:ext cx="42484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dirty="0" smtClean="0">
                <a:solidFill>
                  <a:srgbClr val="00B050"/>
                </a:solidFill>
              </a:rPr>
              <a:t>Gli studenti si confrontano con l’oggetto di studio (qualsiasi), si pongono domande, </a:t>
            </a:r>
            <a:r>
              <a:rPr lang="it-IT" sz="2400" b="1" dirty="0" smtClean="0">
                <a:solidFill>
                  <a:srgbClr val="00B050"/>
                </a:solidFill>
              </a:rPr>
              <a:t>formulano ipotesi</a:t>
            </a:r>
            <a:r>
              <a:rPr lang="it-IT" sz="2400" dirty="0" smtClean="0">
                <a:solidFill>
                  <a:srgbClr val="00B050"/>
                </a:solidFill>
              </a:rPr>
              <a:t>, le </a:t>
            </a:r>
            <a:r>
              <a:rPr lang="it-IT" sz="2400" b="1" dirty="0" smtClean="0">
                <a:solidFill>
                  <a:srgbClr val="00B050"/>
                </a:solidFill>
              </a:rPr>
              <a:t>verificano</a:t>
            </a:r>
            <a:r>
              <a:rPr lang="it-IT" sz="2400" dirty="0" smtClean="0">
                <a:solidFill>
                  <a:srgbClr val="00B050"/>
                </a:solidFill>
              </a:rPr>
              <a:t> attraverso esperimenti e ne </a:t>
            </a:r>
            <a:r>
              <a:rPr lang="it-IT" sz="2400" b="1" dirty="0" smtClean="0">
                <a:solidFill>
                  <a:srgbClr val="00B050"/>
                </a:solidFill>
              </a:rPr>
              <a:t>discutono</a:t>
            </a:r>
            <a:r>
              <a:rPr lang="it-IT" sz="2400" dirty="0" smtClean="0">
                <a:solidFill>
                  <a:srgbClr val="00B050"/>
                </a:solidFill>
              </a:rPr>
              <a:t> i risultati. </a:t>
            </a:r>
          </a:p>
        </p:txBody>
      </p:sp>
      <p:pic>
        <p:nvPicPr>
          <p:cNvPr id="7" name="Immagine 6" descr="Inquiry cycl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043608" y="325105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5478" name="AutoShape 6" descr="data:image/jpeg;base64,/9j/4AAQSkZJRgABAQAAAQABAAD/2wCEAAkGBwgHBgkIBwgKCgkLDRYPDQwMDRsUFRAWIB0iIiAdHx8kKDQsJCYxJx8fLT0tMTU3Ojo6Iys/RD84QzQ5OjcBCgoKDQwNGg8PGjclHyU3Nzc3Nzc3Nzc3Nzc3Nzc3Nzc3Nzc3Nzc3Nzc3Nzc3Nzc3Nzc3Nzc3Nzc3Nzc3Nzc3N//AABEIAGMAeQMBEQACEQEDEQH/xAAbAAABBQEBAAAAAAAAAAAAAAAAAQQFBgcDAv/EAEQQAAEDAwEEAwwGCQQDAAAAAAECAwQABREhBhIxQRNRYRQVFiIyVFVxk6PR0iNCUnKBsgc0NVN0kZKxwURioaIkM/D/xAAaAQEAAgMBAAAAAAAAAAAAAAAAAgMBBAUG/8QAMxEAAgECAwQJAwQDAQAAAAAAAAECAxEEEiETMVFSBRQVMkGRobHRImFxM0JigcHh8Ab/2gAMAwEAAhEDEQA/ANWstptyrRBUuBEUTHbJJYTkndHZVUIRcVobuIxNZVppTe9+L4j3vPbPR0P2CfhUskeBT1qvzvzYd57Z6Oh+wT8KZI8B1qvzvzYd57Z6Oh+wT8KbOPAdar8782Hee2ejofsE/CmSPAdar8782Hee2ejofsE/CmSPAdar8782Hee2ejofsE/CmSPAdar8782Hee2ejofsE/CmSPAdar8782Hee2ejofsE/CmzjwHWq/O/Nh3ntno6H7BPwpkjwHWq/O/Nh3ntno6H7BPwpkjwHWq/O/Nh3ntno6H7BPwps48B1qvzvzYd57Z6Oh+wT8KbOPAdar8782Hee2ejofsE/CmzjwHWq/O/Nh3ntno6H7BPwpkjwHWq/O/NmP8AcrH7pH9Irm2R7bPLizYLH+xoH8M3+UV04d1HicT+vP8AL9x9mpFAUAUAUBwmSWokdx99W622nJPH8AOZ7KWFzLL/ACdpHr+24BKiyXVhMFlDh3B1A48VXWrOefICtGt1lVll3HXwqwTwknPvGrshQaSFkFeBvEDAJreOQe6AKAKAKAKAKAQ0BjFcw92azZlBNkglRAAjN5z90V0Yd1HisU7V5/l+4rrZfBW6lSkY8Rscu0//AGlWJ20NNxctWemXHGFJakHeJ8lzr7D20aT1Qi5Q+mfmOwc1EuDNAVpc+NeZTqytpdthuKQpe8FIU8nyirqCeAzzyeSSZRK53eg9s0UuuGc6Xej1ERt06toPFXXlXbqBgaaiosmlZEzQyFAFAFAFAFAFAIaAxiuYe7NQtYL1strWu4mM2pWOfijA/vXSp6QTPDYxZsTNfd+5KrWltBWo4AGTWVqyDdldnBSkymfowFJUcHPLr/Gpd1kLqa0EbWqMoNukqQfJcP8AY036oxFuH0sj71LLrgt0dRStaN59xJwW2+GAeSlagdQBPIVx+l+kFg6F13nu+TYpxzMi4doiTrx0rLPQtRkht9TXiB/A8VpQGikpznXhkAcVCtH/AM9DEuk6lWTyvcv8kquW+hP3G8W61hPfCcwwVHCUrWApR6gniT6q9FdJXe4qIeXtelDXSRoDoa5Pz1CK2fUFeOf6a0p9IUFLLC8nwir/AOiSg2cGdq1NTB3ZIgvRd1JfVGCgYuThK1b3ltk6FQxunjpkjdipuClJWuYaa3kpc9oGo0tNvgtKn3JYB7lZUPo0n67iuCE9p1PIGpqPizAwkRds0uqVEuloW2Toh+EvIHVlKxn+VWLZFWaonqjwZO3LI1gWOT17r7rWf5g1nLSfiY2k+U9Ivu07X61sqlf8NPSr8yU02cHukZ2y8Uz2jayUnPdezF6ZA5pQ04P+q6xsuDG3gdY+2VrdmRojzc6K/JcDbKZMNxAWo8gcY/5rDpSSuSjUjLRMznxvs1xz3pplrmxrfYGJc+Q0yx0SBvrOMYSBjtOnCunHSK/B4ism8RUf8n7jCVtIqbui0sIdwjp0pfXuLfRy3EeVg6aqxg441W60YMbCUydjuNyWGp8FQWh5AcHUtJGR+NXJ3KJRyu6OV0nobhZSkLcdV0bbROCtXV2cyTyAJqnEV4YWm6tTciSW0VkQoQ4yERWnd6ZJO848oaJ4BTh7BoAPujhkjxOGpVumsa6tTur/AKxsyaowsM9pXHocqFZ4Ul2JBbZS8+G1brkhCnQhWHM5G7vb6iNSVDXjXsa+alh3sdGloUxs3qU+Lc31yXmbTA7ikb6m3WYcYvSsg4y46oacOJx66pw/RdGvFVcRVdTxtfTyL7qI3jOd0ynCkrlyGwemTDUJTqBgn6SQo9C1jtUr1V1IKjRWWlFIhKpwLAxae6GFtS1tx2pTASG4SlOmSFjRtUrdJ3TxPRoAAHGtSrj6MW889xG0pHZlyVsxaGpVxmybCFuKbbZJVcYoSB4qlkjfSOQG+P8AA2Y2qK9PVeREs8a83dDTbr1vYuLDiErQ/bXcLUk/WLThGBjXRSjUbWMD2BtJaZz6YqJQZln/AEspCmHv6FgEjtGlAS+M0BH3i5N21hCt3pZDqujjsA4Lq8ZwOwAEk8gCeVZirghNnIjt1ltXi4OiQ2yVdxq3cJUo6KdSOSceKj/blWTvaScmlYjlincoVcg95Y0SPBVctjozCAA+GELZKuAcTqnPZkYPYTXSW5fhHiqkrV6j/lL3K3sw84xHXAjxweicynfCWwhsnQHGqlDVPDik5POtOtGzuba+xZ7NLbgOyokhxKGN1UppajgJTn6QZ7CQr1Lxyq6hO8DWrQtIarfC3XLpIbUkrG6w1u+MEkgAY+2o4/6jka8h0pjKnSWIjhaGsU/UQgqacyTtMD6FTsndMh4gyEgZwB5LfqTn8SSedeswODhgqKpw/t8Wa02qr1I/a62OvQUux20vOxlFTSFKwFpUN1bROfJUkkAngd08q3GlJFd9nv3EI443eYyrbKbVcmUELehuOGPKTjgHG8pDg465AONAeNcWfR1WgpPBzy38Hr5M2s6e8GYQ7kXGgOp6RhkiLDCe5FgkkkFIG6lJ8neCM4z4xzXHxOKxNOpGOJi1G+viv6LYqP7SClTlCVFXelmwIluLbl29yKl5iZjQqLqRlO9wBJ5ZHb1ujcNhWm1JVcuqfivtYxJvcd4c2VY41vgB5nZppEhaEwytMpudk5wHCCpHEDXswOVbVfpLaqToRzK2r3OP9eJBR8WcZdrg3SW5KvtjmQ9qFOgttWycFOPIAGFqVwbRpjeOOGmulbmCk6dBJVM6euqIStck7RLkbS31MSewxd4jCsP6Aw4ak8EoWpJU87nGVaAa8KtImgXS5RbRbnZs5wNsNDU4ySeASBzJOAAOJNZinJ2QKcyxL2gu6kzkFl5bf/lIBz3FGVqI4P71zAKyOAGPsk2P6YgvbaEttpQhIShIASkDAAqoGNVyz3ZqOzywm2xmjxLDa0jsKB/nNdOKvBM8NXeXE1I/yfuVfaZhdm2hanNqbbjyshSlkhCScBRVjkFbqsaeUs8s1XVipIuoz0sOGWFXB9sSHA81EcKlOBG6HHNRugfZTnXjk4GdDXl+mMe6ENjT70vRfJdL6iXs7AnvpuCjvR0ZEUclHgXP8DsyeYrd6D6N6tT2tRfVL0Rq1J3ehMOsq3ukaICxxzwUOo16FPwKJR1uhEbr6go5BTops8j2imqMK0nqVraSBZ0ykPXVzeSlAS2grILAKgN9ONU6kAqHAdlSzZlZbyKTg9Nwyn2S+Q0ZgSmbrFGqYt01Un7j6RkHtUD66rlFTVpK6Lk/FEV4TMx3Ew7sh61SFKBRHvCd9hahqNyQnI48zn1Vx6/QeHm81JuD+xYqr8SMju2qzMXK4gsWaIqQUPyBKErpHU6kR0Yxva+URpg6dViwFaplWJqZlHdZWuvuw6nBEparJO2laU2Y0izWN5QW62tZ7suHDV5fFKTppneI00FdRKysisv8WLBstvCGUsxYsdvkAlDaRx9QrNm9wKTJub15lRbwGC40p3o9n4C9OndIOZTnUkJyR1J14qFXWyq3mC6WG1otNvRH6RT7yiXJEhflPOnyln1nlyGByqqTzMEiawDGK5h7s1G2pKLRbX0DyYzYUMcU7orpUu4keGxqfWJyXF+4y2uTGucJu27wLkhWUrTjLSRopXrIJSPvdhrT6RxXVKDqWu/AUryd0RjiWFLTY4OG2WG0mQlHFLeu63nrVg5PHGeaga8n0XhJ4io8XX14fd/6NyKTdiX2ckIZfdt4Kej3enjY4bhPjJHqVr6lgcq9nQnmjqa9aGWRP1cUjaUkJHShQQtPM8D2GpIrmvFEFtbC7qtqLh0TgeijeO55SUcyBzxgKxzAI51glF3Vzhs/fIzG7CkyGWQf/Slx0AbpGQEk43gOA543c65Az3kQUXGWm5lhmQIVxjKZlMNPsuDCkrSFJUO0HQ1G5aVq3fo42ct12TcYkFKXEElpKlqUhonUlCCcJPb/ACxQFuShLSDu6f5oDOr3dWtqZstDryWdkrUd6bIzpNcTruDrQNM/aOBWxGORJ/uYLHsrb3n3FX65sFmXJb6ONGV/o4/EI7FK0UrtwOCRVU3+1As1QAhoDGK5h7s1mykCywM+bN/lFdCHdR4vFfrz/L9ypWi7RL6ZcizONy1uPqbUQCUR0IOBvdnFQSOJUcaZIpq0nWlaW4jCUaUNCPusBiy3aOtSlybXcPEeLzuAXhoSrgDnqOmp5JArNSioQSgrWFCqpkuuQFtJmWxKyuGoLaKW8JcTjCkpzjIKeHLO71VRSk4T18TZqwzw0LTHU5JYbeakpW04kKQpLflAjIPGuhdcDnZZcTqllCVbyyVK5FXKlxkS1Z4kPDCmmk9I4UnxRwHrNEvFmJT8ImdyLLc33Wo3e+MzKa6RxtMkJkNKSRgcxlJ0BB1CsK5650voTV7akOxcrdGXutpgRVJWpsmBcXbavfBwpPROeISDkY3jV9m0ZJyPf7pGbCkXG5NpOoNytiZTYHV0scgfiTWHCLByul7ue0SBam77Z2WX/FdFsUtyU6nmlKT5GeBJ4ddIxjD6rAkbBaWbs7FYjsIa2etK8NNpORLkJ+sT9ZCDnX6y8nkKjKVtfFgvoqkC0AhoDGK5h7s01MN24bJsQ2ZCoyn4aGy8jykJKQCU/wC7GcHka6MO6jxeJ/Xn+X7jqx2W32G2tW+1xkMRmhhKU8SeZJ5k9ZqRQN9pbI3eLU/HACXiN5pWcYcHDP8Ab1E0eqsYilF3RVtnrlLlxW2lt70hlW7JceXulJzyTlSieHHA17MDn1YKMjo05NpE/ZHn2nXLa2W0ob+lZ3gdWydUj7qsj1FNbeHqKUNd5o4iE4z+ncS5jOOjEh4qTx3UDdHxq/MluNd03LvMcNtIbTuoSAKjvLVFJWRTf0r98YmzibvaJLsZ63PJdeWylJWWD4riRvac0q108WhkyuBtNeNmGTe4UBd42aujfSrTIQSlh4rIWlSgNFb5IGfKBTS4Lq03EjNR5u1OyCLE1McSnuy3SCjoVKwE9KWyCnJOMnQVPaS4gtjux/SBTbV+vDcdY3HWS8he+nmN9SSsZ6wrNFV+wLHEisQ4zUaK0hllpAQ22gYCUjQACoXbd2DtQBQCGgMYrmHuzWrH+xoH8M3+UV0Yd1Hi8T+vP8v3H1SKBDwoDPtomVWbagym3G2WZyR9ItBWEKzg4TkDieJ/eVTVgmbFGQ7lPd72kSUyy9JgfTO75T0imj5YIAHLUDA1SmtejK0928trRzQ36luQh1aQpMjIOo8QVv3RzlGXE7oBA8ZWT11gmiifpPbl3p6z7IxJHcqLyt1UmQBkpaaSFFIGRqSR/KhkrT+zM60Q0/o/mzkyLTdULNqmhrcXGkIPSbiwOIJGc5zxoB/fb1tDd9l5GzMvZO4d+ZTXcq3ggGJngXekzoPrAddAabDaUxEZaWrfUhtKSr7RAxmgO1AFAFAIaAxiuYe7Nasf7Ggfwzf5RXRh3UeLxP68/wAv3H1SKAoCI2lsib5A7m6YsLCspeSNUcjjBGuCcHOhweVYaMp2PFs2at8AJ8QvrSd4KdAwFfaCQAnPbjPbWFFIy5NkyBipERaAhNprEbw1FdjSDFnwXg/FkJGd1WCCCOaVAkEUBCxLDtFctqIN02ldt6IlsSoxGIRWS46obpWsq6hwA66AumKAWgCgCgCgENAYxXMPdjyDtXe2ojDSJuEIbSlI6JGgAHZU4Vp5VqaNXo/DSqybj4vxfH8nfwuvvn3uW/lqW2nxK+zsLy+r+Q8Lr7597lv5abafEdnYXl9X8h4XX3z73Lfy020+I7OwvL6v5Dwuvvn3uW/lptp8R2dheX1fyHhdffPvct/LTbT4js3C8vq/kPC6++fe5b+Wm2nxHZ2F5fV/IeF198+9y38tNtPiOzcLy+r+Q8Lr7597lv5abafEdnYXl9X8h4XX3z73Lfy020+I7OwvL6v5Dwuvvn3uW/lptp8R2bheX1fyL4XX3H697lv5abafEdm4Xl9X8ieF198+9y38tNtPiZ7NwvL6v5FG119z+ve5b+WsbafEx2bheX1fyIdrr759z/ct/LWVWnxD6Nwtu76v5Kd3fK/e/wDArTzyPT9Wpc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4925" y="-60325"/>
            <a:ext cx="1152525" cy="942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5480" name="AutoShape 8" descr="data:image/jpeg;base64,/9j/4AAQSkZJRgABAQAAAQABAAD/2wCEAAkGBxQSEhUUEhQVFhQUFhoVFxcYFRgUFxgXGBcXFxgXFxgaHCggGBolGxgVIjIiKCkrLi4uGB81ODMsNygtLisBCgoKDg0OGhAQGiwlHyQsLCwsLCwsLSwsLCwsLCwsLCwsLCwuLCwsLCwsLCwsLCwsLCwsLCwsLCwsLCwsLCwsLP/AABEIAMsA+AMBEQACEQEDEQH/xAAcAAACAgMBAQAAAAAAAAAAAAAABQQGAQMHAgj/xABGEAACAQMBBQMGDAQFBAIDAAABAgMABBEFBhIhMUETUWEUFiIyVHEHIzRCUnOBkZKhotEzYrHBFSRDcoJTg+HwCEQXJWP/xAAbAQEAAwEBAQEAAAAAAAAAAAAAAQIDBAUGB//EADYRAAIBAgMDDAICAgEFAAAAAAABAgMRBAUhEjFTExQVMzRBUVJxcqHRIpEyYUKBIwYkJTVi/9oADAMBAAIRAxEAPwC97I7MWklnbvJbxszRgsxXJJ7z41zUaMHCL2VuPbzHMcXDF1IQqSSUn3jnzPsfZYvw1pyFPyo4+lcbxZfsPM+x9li/DTkKflQ6VxvFl+w8z7H2WL8NOQpeVDpXG8WX7DzPsfZYvw05Cn5UOlcbxZfsPM+x9li/DTkKflQ6VxvFl+w8z7H2WL8NOQpeVDpXG8WX7DzPsfZYvw05Cn5UOlcbxZfsPM+x9li/DTkKflQ6VxvFl+w8z7H2WL8NOQpeVDpXG8WX7DzPsfZYvw05Cn5UOlcbxZfsPM+x9li/DTkKXlQ6VxvFl+w8z7H2WL8NOQp+VDpXG8WX7DzPsfZYvw05Cn5UOlcbxZfsPM+x9li/DTkKXlQ6VxvFl+w8z7H2WL8NOQp+VDpXG8WX7DzPsfZYvw05Cn5UOlcbxZfsPM+x9li/DTkKXlQ6VxvFl+w8z7H2WL8NOQpeVDpXG8WX7DzPsfZYvw05Cn5UOlcbxZfsPM+x9li/DTkKXlQ6VxvFl+w8z7H2WL8NOQp+VDpXG8WX7DzPsfZYvw05Cl5UOlcbxZfsPM+x9li/DTkKXlQ6VxvFl+w8z7H2WL8NOQp+VDpXG8WX7DzPsfZYvw05Cl5UOlcbxZfsPM+x9li/DTkKXlQ6VxvFl+w8z7H2WL8NOQp+VDpXG8WX7DzPsfZYvw05Cl5UOlcbxZfsPM+x9li/DTkKXlQ6VxvFl+xRtdsxaR2Vw8dvGrrGSrBeIPeKyrUaaptpLcd2W5li54unGVSTTku8b7D/ACC2+qWtaHVx9DhzXttX3MeAVqcBmgCgCgCgCgCgCgCgCgMUAVACpIChJmgCgCgCgCgCgCgCgCgCgCgCgCgCgCgEW3HyC5+qasq/Vy9D0Mq7bS9yDYf5BbfVLSh1cfQjNe21fcx7WpwBQBQBQBQBQBQBQBQBQGDUP+gKtotbjs4GmkPAcFUes7ngqL4k1E5qCuy0Kcqk1FHK32q1Fn7UXIQ5yIezVoQOin55xyJzxrzZZglOx9BHJv8Aju950fYzaUX0RJXcmjO5NGDkK+M5U9VYcR++a9KMlJXR4NWm6ctlljqxmFAFAFAFAFAFAFAFAFAFAFAFAFAFAI9uPkFz9U1ZV+rl6HoZV22l7kY2H+QW31S0odXH0IzXttX3Me1qcAUBjNLABQGaAKAKAKAKADQGqWQKCWIAAySeAAHMk0sR3nONUsJtUPlCNuxoT5LG3ASLyaZvos3Jc8gPGq1aXKRsaYfEKlUuyn329CSrowkBA7PGHLMcKq/SyeRGRXiTwDdSx9bTzSk6TfedV2D2f8jt8Pjt5T2kxHH0iOCg9Qo4V7NOGxFI+Vr1nVm5FnrQxCgCgCgCgCgCgCgCgCgCgCgCgCgCgEe3HyC5+qasq/Vy9D0Mq7bS9yMbD/ILb6paUOrj6EZr22r7mPK1OA1TzhASeQqUrlJzUSAElkG9vFPogf3rTRaHO1Of5G2xvd70G4OPz91RKHeTSrpvZe8nA1kdW49VICgCgCgMGgKlr7eWSG1U/ERkeUkH1jwYW/DkCCC3hgdavFGVSXcSezkthlQZYAOKcO0jUfQPJ1AHqniMdeVJMpFXI2jxC/nS9ZfiIhi0BXi28PSuDniMjgo6DJ61mdBbQKkGaAKAKAKAKAKAKAKAKAKAKAKAKAKAKAR7cfILn6pqyr9XL0PQyrttL3IxsP8AILb6paUOrj6EZr22r7mOnYDia1tc89uyIaJ2h3m9UeqO/wATV72MVHb1ZtuN4D0QDk47sCqrUu09yNUlgpHo+iRxBHQ/3q+33GcqC/kt5izvCTuPwYfn4iolHwIp1GnaRPDVQ6TNAFAYzQFe2u1zycJHEyeU3LdnCGOADgkyN/KoyfE4FEVZo0eyFogQ5ZeLNL85nPrPL4k9a0W4xcbs16s5vJPI4iexADXUin5p4rArfSfhvdy+8VRm0VYtMMQVQqgAAAAAYAA4AAVBY2UAUAUAUAUAUAUAUAUAUAUAUAUAUAUAUAj24+QXP1TVlX6uXoehlXbaXuR52I+QW31S0odXH0IzV/8Ae1fcyVcSl33FGVB9I/2rpSsjxZScpWQxC/lWbOtaKx6oDBoCPd24YceGOII5irpmM4LeR7G8J9F+B6HGN7H96mUTOlVblZ7hiprM6gNAQtW1BLeNpZDhUGTjiSeiqOrE4AHjVKjtG9yUUuXZxLxWkv0DSy4IGcGBB6kcbDkRzJ6k+Ar4zHZ9NYj/AI9yN1SuiDaXeoWMsdoGW8WfeWCRzuyw4HrTDjvxqPne4da+ky7Mli4NpWZhKnZl70DSEtYVjXic7zsRgvI3FnbxJ+7gOlehqQNasgYzUMBmlgYLAc6XSBrgukcEo6sAcEqwYA93DrT+wbQaXAZoBdrOu29ooe4lSNSd0FjjJ8Ksoti6IEO2tg/q3kHHvkUf1NW5KRF4k+HXrZ/VuIW90qH+9RsS8CbE1Z1PJlP2iq2YPeaEADUXBnNCQzQBQGakCLbj5Bc/VNWVfq5eh6GVdtpe5GnZCXd063PdCKnDL8I+hnnLti6rXmY20+IqvpDDE5PXnW8n4HmU4W1JlUNzzJIFBJ6VKVyspKKuyNaXqycudWlBozhWjLce5oSzKckBeg6++q3LSTuZuIAwwR7vA+FFLUicE0R7W5ZTuScD0Pf9vfV5RvqilObWjJhasmdC13FM8p8uuDJxNtbviH6MswyGl8VTio8cnur5nPsx5JclB6s2hAn312kMbSSHdRBkn+mB1PQCvjsPRliKiijduyPWymnuc3Vwu7PMOCHnDDzWIdx6t4nwFfpWAwkcNT2V/s5JSuyyV2WuVNF5fRxKWldI1HV2CD7zVgU+/wDhNtAdy1Et5JyCwIXXOer+qKznWhTV5uwWpEbVNXuh6KQWCd7kzzAd+7wVT7815VbOqEXs005P+i6gyNBpFrIxN7fyXbIfSBm3Ezzx2URAqcJXxeJnrDZRZ0yM1vHEz3ui4+KO7d2YG6JEHMhPmvjJB617UouOjM2rHQtn9aivIEngbeRx9qkcCrDowPDFUsQJdrdt4rQ9lGO3um4JAnE5PV8eqPzrSFN95Jq0TRLqeNm1N0cyHeWDs1KRDuyRkt9tX5RR3GU6bluZru/gysJMkwqp/lLL/errEHOsPO+8WTfBDZn1TIv/ADz/AFq3OSzVUiP8EKj+HczL939iKlV496K/8yNf/wCOr6P+FqMw9++f6NU8rTfcTy1Vf4mRoGtxfw7/AHgPpLz/ABKTUXpy7iVin3o2rca/H1t5PeBk/dijhTJ51HvRsXarWk9ewjkH8r4/eqcjBjnUDYPhGu0/i6XP/wACW+7hTm/9l1Xgzcnwrwj+LaXcWOZaMkD7arzd3sW5WJO1DaaC/wBMu3tyxCIVYMpUg4zyPhXNiqbhTkn4HqZV2yl7kTdlPSsrNO+NWPuHH+uKjDdXF/0c+cu+Oqr/AOmWjFXucoGoZZkC8O+wj6es3u6D760hZI55tt2PVxaZO8nBx+fgaKd9BKjbWJ7tLne4Hgw5j+9GvAvTnfRkrNUsaGi8iBUgjP8AXPTHjUxbKVErFT1i9llPkSEqzKGnkB4xwnhug9JX5DuGT3V5+a4+GEptreMLGT3jG2t1RVSNQqqAqqOQA5V+bTnOvUcnq2ekrJC2wg8unEjcbS3f0B0mnHAv4xpnA7249K+3yTLlQhyklqzlnUvuJe1G21vZOsLb0tzJjcgiwZDnlnJwvI8+6ve2thNsztcr8k+s3nzobCI9ABPPjuORug142IzvDwf/ABraZoqT7xTfaFptu2/qF091KOkspkyfCFTj7ONcXPsxxelOOyn3l1CKNw2rfd3LG0WGMcA8oEYx3iNeJHvrro/9P1Z/lXm2aL0F14ksuTdXDyD6IIiiH/FcZHvNe3hsqoUF+MdSG0j1padr6FnCZMcPi13Y197kbv8AU13tRhqVcyfatbaTcNdXd0puJE3PJbf4wt3bw5sc9eGKxq1doxbuKNmP8VSa6u7WxK2lyxbyZ37JzkevH1D8znxrIqONm9pdOspD5RZ3FlOxw0k6vLknniUk4H3VLbYOl6Xq8Fwu9BNHKp6o4b+hqlgTakGaAMUBjFABFLkOKZjdpqRsLwPLRjuH3UuyHCPejRdCNFLvuqqjeZicAAcyT3VZSkUdCm9yKNtHtEj2bPFE2Z2NvbKww05bI31XmE5nJ7q2hNreZSw1nobYtmhp+izw5y5iZpG73IGceA5Vy4ybnCT/AKPaylWxlL3IabFwh7a3J+ZCmPtzn+1KDtRj6GGawvmFb3MsV5fRwoXldUQc2ZgoH2mpOe1iry7adtldPhafjjtm+LtwfBj6Tn/ap99VlOxdU9oU6poVxOjySXT+Ugh4RGTFBG6nKjdU5kBA3TvE58KweI/KxqsMt5cNl9XF3bRzYwxG7IvVJF9GRD7mBFdSd1cwaadibdW296Q4MOR/se8VaLMake9Hm2uc8DwYcx/cVMo+ApT7mL9ptREKKQpaZm3II843pCOGf5QOJPQA1z1q0KMHOXcXUdqQv0jT+xQ7zb0kjF5ZDzdz18ABgAdABX5rmOPqYqq5Pd3HdGCitCJqsxmkFpExUuAZnH+lETjAPSR+IHcMnur18iyt1JctNaGNWrslus7ZI0WONQqIAqqBwAHICvtrW0Rzp3OMS24uYNTvChF5DeBiD6yRW7IwRfegb31WulKDj4mkd5J271mY3MMQmaK1niWQFMAtnJIL8+7768bJcuw15Oa/JM2uxOZbO0PDDSeHxshPv76+sjRjH+KSRLshlFaXs69oES0gxkzXLbvDnkL7qpOrFbyjqCxtS0yGRVHb6tdZ4BQVhDZ+iODDPgaxlVf+Jm5XLVb6Xq98AJ5k062I4QQgdsV6jvHDx+ysZSS1kV1JWyFtp1o0jrbvGsfBry7wrSP1Cb53vHOBWHOabdlItsMj7VaXf3rrPY3haF8NHHnsNzHDIIX0xkE5PfTD5lhpVHRa/JEuNiwaprqadZQDUz28jns2KorAtgnkcDgvXrXXGHKPQqIbXRtEvnzav2E7cuxd7eTPP1M4J+yquDjoxYanR9XtDm2u47uMf6d0u5J7hKg4/bVQZHwhm3IXUbK4tunagdtD799eIH2UILTpG0NtdLvW88co/lYE+4jmDQDIGgM4oQFGSeXNQrg55q1+uoySBn3NMtCWnkzgXDpx7MH/AKYOc95GK22dlX7xYlbG6e13L/iM6lV3THZwkY7KHh6RX6bY+wVEmkSP9tx/+vufqmrmr9XL0O/Ku20vciF8Hy5tIj17NR9wq9LqI+hjmn/sa3uYm2/0pTdW8swMkEqtasrHeSORgTHIqngCeKk+IozOla9mV7Y+2BVrKSeRGhZ1aKFOyJQY3ZHmAJO8uMcRXNUN1HUuum6fHbxiOIEKCTxYuSTxJLMck1yN6my3GjR5PJb9k5RX2XXuW4QfGDw31w3/AAau2hO+jOStC2pdBXSc4u1ndRDKWCdmC5Y8goGTmrxqqOj3GNSHfEreko88hvJxhnXdhQ/6UJwePc7kBj3DAr4PP8y5SfJU3ojtow01JWr6h2KAgb0jt2cSDm8h5D3DBJPQA15WXYOWLrKKWhrN2WhJ0rShbwmNiHuJiZJXwfTkPM+CgYUDoAK/SsNSVGCjHuPNry2tO8YRSNFgSHKnk3ce410StLVGUHKn/MpG0MC2GpLcEDyTUQILjuWbB3HPTDDhWTiu86k77jxp+n27Rrpt6qtLBnsg2R2kQ9R426+jwI6EV8pmccThqrrUdz3nTBq1ibqGm+QwD/C7GN7h+Adt3dj/AJnLNk+AFepgcyi6SlUnqUlFlIvNk5LidG1zUAXZhuW0R3jxPIADCjpwH21u8xhKLlDciuwy52VudPci2tYILSIbzyAtNPIMcgoGQTjqTXHUzaM4JQ0k/EtGBr0ux7ftbu2EsM8pwktzvSkL1McZPxYPdwry8VmFSlUjCs9peC+zRQRBbaqxjPkt3LJcOj+nK8SsofPLwA8BWkctxVe1ej+K8CbpGnULjWlmWS0aOa3fHZNEitFuHlvg8RivpMvwFClC7/l3mUp3Lbru0FlEiwajJE0m6pdNwsMketu8d0d1dsIyv+KMyFoei6ejNd6ciNJulEO+xjVj0xx3enjXkY7Olh6nJzRdRZR9VvtetWMsjylSckoqyxDjyAAyBXsYSrQxNPbjoUehbPg320ur9njuIA0ag5mC7qg/RZTwJ9321arSUdxAq2lh0e6uxbW6yLeHPx9ouBER/wBRgQCO/hWALfsHod9ah1vLwXKHd7Ibp3lAznLHic8OHhQFvoDDGgKFtbq0l5OdMs2IY4N1MOUUR5oD9NhwraEVH8n/AKBBNkl5PHp9sN2wsSpnI4LLIOIhz87jxbxptW1e8HSY1AGBwA4AdAPDurHeBLtx8gufqmrKv1cvQ9DKu20vchf8HjHySIY4dmpz9lXpdRH0MMyf/ka3uY32m0gXdtLCeG8PRPVXUhkYeIYA1KOdPU5TJdKJYLqdZd1v8vcRxM4K3URwhZFI3gWyOPRlrGpE7/8AG6LYjXdwc8LSLIJBxJO3HkR6sQOPEnPSuSSSCbe4ma3YmaIhDuyKRJE30ZUO8h4dM8D4E0pTtIVI3iWDZ/VRdW8cwGCwwy9VdeDofEMCK9BanA1bQr+pXHls/Zr8ltnzJ3TTqchPFEPE95wOhrwM6zJYem6cX+TLwjdjG4mVFZ3O6qgsxPQAEkmvh6MJ1qiS1Z0y0RC2XhM0xuplKsRu28bf6cJx6ePpvjJ7hgV+kZZl8cLS0Wr3nDKtd2LV2IzvY48s16O4qoLeEsIYEHrUp2FSO2rMre02jLPbSW03GKRSFY843HFW+w4Oas0pGKbp7ym6Rq0bIun6ygS4jwsbvwSYL6kkco9V+A4gjpWclpa2h0xldXQ7Om39sf8ALzJdQ9Irg7soHTcmUYbh9Ice+vIxeS4eqvxVi8azPMeuW7Pi4ia0uGG4DKoVjnh8XMMqfv7q+erZbisL1b2o+BvGpFjPRdCitQxiyWk9JpHYuznju5bqONeXisbVrTSqqyX+i9vA59tBeavZztOzb8bMANwb8WM+ipXmtfW4OOW4qioz/kkZ/kiTrr6bKYjqSNDdyKDKIGJ7PgMdr4keGRXqZVSqUtqMXePcZSJm0NtdLFCdGmBs4l4JCw397iSzE+vnPLhWk8zw9Kq4V9Ao3PFxFHdwI+tqkEw4I4cRyMveyjOOv/ivIr43E8u5YN3XgXhFd5H2i0y7jSP/AAqTNqi+pCyl97OWdz88n/0VXAzpVptYtfkG/AtOz21EtrYGfV8Q7pIQnhJIuOHxY+dnhwr6J0adL8ae4xkIbi4v9ZBwTYacc5Jws8y9T/Kv3fbUEFebXQrf4ds7EAx4S3OMk45tvHPo/wAx+wUB2rZ+CVLeJZ5e1lVAHkxjebHE4HTNAMiaApW3e1TxMtlZ+le3A3VxxEQP+o3ceoHhmtYU7rae4CW5gOnQR6dZ+nf3hJkl5kBv4kzHoBk4q0Vf8nuQLzsxocdnbpDHx3eLN1dzxZj3kmsZyuwNgKgCTbj5Bc/VNWVfq5eh6GVdtpe5EDYU7ttAPpQofu51eh1MfQ581dsxre5lpxUo5zne2WjhbhukV8ApI/07qMZjk8N4Koz3qKiSOnD1L/iw2Q1czRbrmVpI8rM7IFTtVOGRcYBxXDVidENHYftIoIUsAx4hc8T4gd1ZKNi903YrlxJNFcy21sQBeKJmYf8A1znclkHi643f5gTU4jHqhQc2ck4fkWOxtUhjWOMYRBhR/cnqSfzzX55iK0q83Ub1ZolsoXRQ+XTmP/6tu4Mp6TTDiIgeqJwLeOB0NfYZFlqhBVqi1Zz1Kl3Yt1zbBx3Ecj1FfTxfics4Hi2uDncfg35MO8VdrwKwk1oyWKokbb9SDLIJC0XEd5xw/OrrTUwlJzeyxbqukxOhiuI1lgPRhkqfDqKvZSM1tUn/AEc80azuFlmGkPNHDC2BDeelBI3IrH89McPyqsqWytTqjNSGUu3iRHsdWtHt97hvFRPbt0yCOhPHjWf4vQsM9N0yF17TTLncHrbqHtoD74jxT/iVrgxGXUMQrOJeNRolPq0sPyuA7o/1oMzR+9l9dPtBA76+ZxP/AE9VhJuizZVEyFqez9jqSdqN1mI4TRMN4f7sc/c1YYbMMZl7tO9i34sQ6jod1ptqBp3pszl7iQIDITj0d1Dw3ccO+vSw2OwuZVrYrTwKuNkL9Es31jeW+iZHiX0LlF7Njk/w3UjDd/DuNdeJxFPLXtUJXT7iIrQb6ZqMVgpsdMQ3d3nec5xGjHhvzOMAY+iKthKc8TPl6ysu4zlJJG2TRILU/wCIazOJ5xyJGYo/5IY8ek2eFe7sruMyuyXN9tC5WPNtpobDMfWkx0/mPgOAoDqGyey0FnCIrdN1OBZjxaQ97N1P5CgLJu4HCoBVtvNr1sIgF9K5l9GGPmSx4bxHcCR7zwrWnTvqCu6TbLpNrLf3pMl5PxI5ks3FYk7uOM1pN7TstwHWwGgOnaXl3xu7r0m//nH82Ne7hjNUrS7o7gXILWIPVSBHtx8gufqmrKv1cvQ9DKu20vchfsr6NnZP07IKft5f0q+G1pxX9HNnemPqNeZlpBq9jmUk9wp2p0jyq3eIHD8Hjb6MiEMjfePzNQXi7O5zHS5ZGuVVJjbpehjIFRWdbuAbk0as2QhOCeRziueokdietyyPYW9iGn3GeZvQDOTJNI7HCoGblk9BwFckpNJyb0Re9hjoemmJWklOZ5sNKRyBHKNf5Vzgfaa+IzPMHXnsx/iirVzGrXTlltoP48wPpdIohweY9OGcAdSR0BrfJstdepykv4oyqVLaFl0jTo7eJYoxhEGB1JzxLE9SSSSfGv0CEVGKRzE3FX3gj3NsHGDwI4gjmDUpmcoJmqC4IO4/Poejf+alopGTi7MlgVU1smeZYwwIPI1MZbInG6EmputqjSuSIVBZzzKd5x1Fa7W2jmcXF3NrWyTxDgksMgDDIDKykZBx7qxSsdSkmihar8F8QczWE0lnNnI3GJjJ6ZXmB7uHhQtYVSbVaxph/wA9brcwD/Xj9bHeWXhn/cBQgZ6ZtPpeoHMcrWty3DIPk8mf93qSe41hVw1OqrSRO00TdVOqWaNJG8N7CiliJB2M4QDJbeUhX4eFeViMhw1TVaP+i6qNEfS5L7VolaT/ACVpIufi2zPKv+48I0x1xmtcJlFCi7y1f9kOoyDrG31hpaeS2EayyDgFT1N89XccXbPdk8a9cpvImi7EXWpSrdayzYH8O2U7ox4geovhzPWj1B13T9NSNVVVCqowqgYVQOmKAYUAm2o2hisYGmlPAcFXq7dFH/vAVMKbkwUnYvSXupm1bUMAkEwIeCxxjJ3+PIAcvvronKy2Ig2aXGdZvfKZB/kbNyLdcfxZQeMhB5gY4VS+wrLeDpQrBA9VICgEe3HyC5+qasq/Vy9D0Mq7bS9yI2ycO/ptuvfEPv6VOFdoR9Cmcxvi6vuY30o+hzyc8ff1reR5ND+NibVDpOVfCHo5ilZozuLcHto3B3Ozu4Rk8fm9rGCM96+NUkjalLQ37E28lwkV1Om4qKRbRFmcqrc5pGY5aRhwz0Ge+vj87zDZfI036mqZY9X1FbeIyNxxgKo9Z3bgqL4k8K+fwWFliKigt3iXuLNlDJb3bC6IMl6gcMB6jxc7dT1UKQR3kN31+i4KlTp01CPcc9SL3l9Su4xPVAYoDTcQBxg+/wAR41KZSUbkeGcod1/+LdG9/jVrGcXsuzJlUaNk7nNtdhkiurkfGNBcqZGj55G72cjRDo6eixHzgeWasvxRW207EjYrVOySAA5guU3o+YCSrwmiGeQ3gWUdPSFWitozqPYZfE3XGeBB61SSaNIT2kapbMHODz6HiCO40TuXKJtT8FtndZbs+wkPHtIgFBP8y8j+VAc92g2O1i0t3ghme4tG5hG9IAdNwnIHuJpcERtodT1FI9PtYWiWNFjkxvKxCgKTI59RPAU2mxc6RsF8HEFgBIwE119MgbqeEYPL3njUai50S2g3eJ50BIoCBrOqR20TzTNuogyT18AB1JPSpSbdgcr0e2l1u88quAVtIGxFH0bjkDx6bx68uWa6m1SjbvA42qvXv7hdLtDhBjyyQckQY+KH2dPsrOK2VtMHQNLsEt4khiXdjjUKo8B/esHK7uCXUAzUgKAR7cfILn6pqyr9XL0PQyrttL3I87D/ACC2+qWlDq4+hGa9sq+5kuROzk3/AJrcD3A99dK1R42w4SuMAapY6FK5TNpwt9KLTAaCFlkuG55kUho4R3HhvN4YHWvFzfMObUmo72bQi2xrwA6AAc+QAA/IYr8/tUrT03s6miu6cPK5hdPnsosrbKeR6NOR3tyXuGe+vtcvwccLS2e97yYq7JmvWjSQsY+EsRE0R6iSP0gPc3qn/dXpUJ2kTVhdFn0DU1ureKdOUiBsdx6qe4g5H2V6Sdzz7WGFAFAYNBc0XEIYYI4H/wBzVkykqalvItpMQ3Zk72OR8O5vGpkYUqjUtkg7XWTvD2sIzNbntYxyDYHpR56by5HvxVDq9Cl2l7HJCXQ7ttOwlzjD2d0SCGZfoFj6Xdk9Gqb2IaTVi36HflkVsAMW7OWPPqSrwbd/l6jwINaWuczThMsSmsnodR6NRcGmS3U9MHvFSCOtjx6DxA40IJUUIXlQk2AUBpuJ1RWdiFVRlieAAHMk1CV3oDimpX02vXwijylpEcnj0Bxvn+ZuQHQGu5WpRuwW/avV1021jt7RB5RKOygjHHdHLtD3nj+dYQjty2pbgPNg9mBY24DelPJ6cz9Wc8SM9wyapUntOyBZqoDNAFAFAI9uPkFz9U1ZV+rl6HoZV22l7kedh/kFt9UtKHVx9CM17bV9zHMsQYEHka1TsedJXRW9d1J7WNsZaVysVup5F3OAT/t5nwFWqTSiZ0U9ojWOl9gihGyw3ixbLdo7cWduPMnJz4181mOEWI9T1Ixsip7e6y8oNpFvKpbcncciwXfFsHHAO6hvdwHWs8pybkpurP8A0ZSeo0sNZQQpFYRPcbqKBxKxoMcBJM/XvAyRXrKKu29DaL0HGlxzhSbh0Z2OQsalUQfRBPFvfw91UkrO6NIts07MzeS3ktqeENxm4t+4P/rxD7SHH+5u6u6jO6OOtFp3LsDW1mc6YZoLmmW5VeZFSkZynY0Mzyer6K959b7B0qdEVvKZvt7cIOH29SfeahsvCnY3GoNDm+qWPktzNuLmN1MjR4yJYST2qherxMSwHVXI6CjQ2kIdWhngng8nujDBcMqRzY31B3SIkkP3KGPNcA8VGbxkVtd3ZYu31225rb3QH/bY/wDvuq+zBlj0vwkSRcLzT7mHvKjtV9/AZ/KjoruYG+n/AAjadMcC5VG+jIDGfzFVdGfcgWa2ukkGUdWHerBv6VRxa3g3VUGGcAZJAA5npUg4vt7tVJqM4sLDLRlt1mB4SsOJyf8ApDHPriuylT2VtMFt060t9HsWZz6KAF2+dLIeAUdefADoKxcuUlsgh/B5o0l1M2qXg9OT5OhHBI+OGAPLhwH39ampLZWwgdIFcyBmrAKAKAKAR7cfILn6pqyr9XL0PQyrttL3IxsP8gtvqlpQ6uPoRmvbavuY7zWpwFNvJxc6gRkFLJeAyMmeVfSOOfoRkDP89YV5O1kbUlG55vdQZ5fJ7cjtOHaykZS3Ujm3RpD81PtNY06O07svVqqOhPvtlomsntUOCfTWQ8X7cHeEzHq2/gk/2rss0tDlVS7KBsvrrW7mGcpFHvM24Q7SdtvYlhiC8xv4cHHJxXLXp3R2U5F8urpI0LysqKBkliFA7+dcuzJnTFiraO18ot1lg4ywlbiBhwyVGd0HudcqffWtGpsPUxrw24lh0Ro7mCOeOR92RQwGeXepHQg5B91enyt1uPK5vbeyeNOXqzn3sabY5BeJvjtVXkAP61XaNFBI3VFy2pmoJI092q9cnuHE/dV4xZlOqluOe7aX94kgaGwmkEbdqkisDhh6w3QDwZcgg45+Fa/jYpCMm7sWXqxXB7OJ3W2m7PNtx32MjHf7DeHxJiYHKjqPm9cWtTo7jVZaVfW8jQpqu5KjYWKc+jInzJELE5BGAeHAgitYqPgBt/jWtQj420hu074mGT9gz/SrbMX32AtvNqdPl9HUNMeFupMIcD7cA1ZRktzBptdJ0eY/5S8e3boEnaPH/FudWfKd6A4j0LU4h/ldU7VegmTf/PJql496At1LRtcuh2c1xGI24MEbcGPEKMkeFWjya7gNdk9AgsS0cLCSYDNxcEYWJQMlM/NJ+jnxNUnUlJbIF9vA2uXm8cjTbVioBz8e/U+OeHHoOHWptGnG3eDq8cYUAAYAGABwAA5Yrm9QbKAKAKAKAKAR7cfILn6pqyr9XL0PQyrttL3IxsP8gtvqlpQ6uPoRmvbavuZL17VUtbeWdz6MSFj7xyH2nArU4DgPwZ7PX2oXrXwd4U7R3ebj6RfO8iA+twIGeQ4d1Q0mSnY7/pmkRQRCKNcKOeTksTzZ2PFmPMk1MbRKzW0eGsyjby+kAMbpPEDuBrTaTRyum1K6Ob7e27wXS3Nt6Ly+kAVyBcRqQQR17SLK+JjUVlUhodtGrfQnaBbWtyRK03lkoVXLSekse9xCrH6kZHd63DjXDUbR3QLSDXPezuzW2liDsm3k11PanhHN/moB0GcCZB4hzvf869KE1JHDWhZlxBrUwAtUWF7Ee7uQik5GfGrxhdmNStsojJePIPQUjPU8APd31ZpIyjUlPcb4LMKd4+k55sf7VVzb0NY07a95JxVGbFN1e8Swu1eUhLa8yC7YCxXCjIYn5vaLnJ4cUHU1KBSvhk1izljs92SF2aU4lRhJuRY9PO6c4JK/dV4TcWA2V2TFzGxs76a2niO7JEJO1RTjKupBBKMCCPfjmK15ZPegOZdG1yEEdtb3ijpKgyfsI/vRSg/6Ah1FSPl2hHP/AFLfI+30QRWnpIEK2k0wH4q6vrFu5t4geHX+lTaXerge2Vl5QQp1/tIuqBkjkPhvcDxqjbX+INmqDyl10nTfRhXBuplO8AuclS3zmPU5yc1CtFbT3g6Zo+lx20KQxLupGMAf1J7yTxrnk3J3BPqAFAFAFAFAFAI9uPkFz9U1ZV+rl6HoZV22l7kY2H+QW31S0odXH0IzXttX3M8bV7O+XqkMjYt98PKg4NJu8VTPRc8T7q1OAcWlokSKkaqiIN1VUYAHcBQG+gMUI3inaXRxdW8kXAMRmN8Z3JF9KN/sYA0uStGcs2SvRBK63M5hjXekSElY4xIGK3CMcbzkPxA7mFc1WB105Frh1iadh5PARFkZmnzGGXqY48bze84Fc2yjba1N+0MD9mJof41s3bRjq2AQ8fuZMj7qmjO0rFK8W1oO7K5e4VJ4iu7IgKnORunjx8a9ZONjxpwq7RLaxdiC8nI5G6MVG0u4s6Ta1ZuhsEByRk9541DmWhQS1ZKAql7mySW49ChJmgOffDboT3OmuUPpW7dvu96qCGH3En7KA5Fsdb2d4nkJ3UluYQUZl4x3cWQuGPNZFIyP3oCv6JrV3pF2xT0JYyYpI29VgDgqw6jqD40Beofht1CUhIraJnPJVV3J9yjiaAuuj/CW6lVvotwld5vQkhde8hJBiRRxzun7Kagvvk1vcor7kUqOMq26rqQeRBxyqdqa3MCS9+DnTpeJtlUnqhZD+RxV1Wmu8DbZ7Z2Cyj7O3QKpOSebMe9ieZqkptgb1VAKkBQBQBQBQBQCPbj5Bc/VNWVfq5eh6GVdtpe5GNh/kFt9UtKHVx9CM17bV9zHlanAZoAoDFABoDl3whaOYrlbiJQzue2jBGV8phXin/diyPeg61SaujalLuGey+tG6iDek3DJkMTRRkkn0Iwxy26OGa4JppnXCSHW8ARkjJ5DPP3DrWdmtS7syHsrN5PcS2h9R83Fv7mb42Mf7XO97mrvpS2kcNaKTLcDW5hdPcZzQkKWHoZFAZoCBrd3HFBK8xAjWNi5PLd3TmgPkDShvXkQhO5vXCdmScbmZBuEnpjhx8KA+kNv9ibO4t7i6eAPcpbuyyKzrllQlWIUgNy6igKd/wDHGziKXUxAMwZUBxxCFc8Pef6UB1naHQYL2FobhAykcD1U9GU8wRQHOPgTvpIJbvS5iSbZy0feFzhh7s7p/wCVQ9QdcWlkDNSAoAoAoAoAoAoAoBHtx8gufqmrKv1cvQ9DKu20vcjGw/yC2+qWlDq4+hGa9tq+5j2tTgCgCgCgMGgEe2WmtPauI/4seJounxkZ3lH24x9tQ9xMXY5voM85Z4YZ47eB18pR2XekCyHEscYY7o3ZM8843gMVzzSOxItOmbOxQv2pLyzkfxpXLtg890eqgP8AKK5qlTuNYxNe10MgjS4hz2lo/bAA4LpgiWP3lCceIFaUKmtjOvBOJarILNGkscjlJFDqQejDIr0FLQ8h0dd5I8hP/Uf76nbRbkf7Nkdrj5zn3tVXIuqdu8kgVBoBoDjvw76vNI9tptv61yQXA5t6QWNeHTO8T7qAgL8AnxIzd/H4yRuZi3ser346Z/KgPPwe7S3OnXn+FanxR8RxljvBS3qhWPrRtnA7jQEGTttmdTZ90vZXHDh1XOceEiHPDPEUB0pvhV0wRdp5SDwJ3N09ofDd76ApnwLLJd6he6ky7qSAxjuy7KxA7yAi/fQHahQGaAKAKAKAKAKAKAKAR7cfILn6pqyr9XL0PQyrttL3IxsP8gtvqlpQ6uPoRmvbavuY9rU4AoAoAoAoDyRQHHNsdGME0gVV+JY3sAKb47JiPKk3TwZlf4wDvK91UkrnRCV0ObPaFnjUWiS3WFybmXEEJPPLORx7vRGBiuSVLU25SyN+matM6lUC3c+8cmEbltGOitM2c48MnwpGjrciVXQs2x2iNZ2whZwx33cBc7kYdi3ZpniVXJAzXZbQ45O7HwqUQZqQFAYNAcd+FYeS6vpt9J/BDBGP0SrZ4n3MT/xNAddikDAFSCCMgg5BB5EUBxb/AOQsarLYyLwmDMM9d0FSPuNAdeudPiuYBHcRrIjKN5WGRy/KgKfJ8DelFt7sXGegmcL/AFoC66XpkVtGsUCLHGvAKvAf+TQEygCgCgCgCgCgCgCgCgEe3HyC5+qasq/Vy9D0Mq7bS9yMbD/ILb6paUOrj6EZr22r7mPa1OAKAKAKAKAwRQFf2u0J7lYzC6xzRSbysy7ylSCsiOo4lSp5d4FRYspWFuj/AAd20USxzNJcKpJVJGIiXJ3sLEMLjPfmo2UHJst8MCqoVQFUcgAAB7gKlIqet2pB6oAoAoAoBLtbs5FqFs9vMDutxVh6yMOTD3UBzW2fVNIiECRvLHGpVPimukf6PZtGQ8WeqsCBngcUAr2X2av9X1Bb3U43jihKkIyGMEqQVjRG4hcjJJ50B3daAzQBQBQBQBQBQBQBQBQBQBQCPbj5Bc/VNWVfq5eh6GVdtpe5GNh/kFt9UtKHVx9CM17bV9zHlanAZoAoAoAoAoAoAoAoAoAoAoAoAoAoDFAZoAoAoAoAoAoAoAoAoAoAoAoAoBFtx8gufqmrKv1cvQ9DKu20vcjh9ttbeRKI47h1RBhVG7gDu5V5cK04qyZ9zWyzC1KkpSgm36mwbb3/ALS/6f2q3OKniZRyjB26tfP2Z897/wBpk/T+1Rzip4k9EYLhr5+w897/ANpk/T+1OcVPEdD4Lhr5+w897/2mT9P7U5xU8R0RguGvn7Dz3v8A2mT9P7U5xU8R0RguGvn7Dz3v/aZP0/tTnFTxJ6HwXDXz9h573/tMn6f2pzip4kdEYLhr5+w897/2mT9P7U5xU8R0RguGvn7Dz3v/AGmT9P7U5xU8Seh8Fw18/Yee9/7TJ+n9qc4qeJHRGC4a+fsPPe/9pk/T+1OcVPEnojBcNfP2Hnvf+0yfp/anOKniR0RguGvn7Dz3v/aZP0/tTnFTxHRGC4a+fsPPe/8AaZP0/tTnFTxJ6IwXDXz9h573/tMn6f2pzip4kdEYLhr5+w897/2mT9P7U5xU8R0RguGvn7Dz3v8A2mT9P7U5xU8R0PguGvn7Dz3v/aZP0/tTnFTxHRGC4a+fsPPe/wDaZP0/tTnFTxHRGC4a+fsPPe/9pk/T+1OcVPEnofBcNfP2Hnvf+0yfp/anOKniR0RguGvn7Dz3v/aZP0/tTnFTxJ6IwXDXz9h573/tL/p/anOKniR0PguGvn7Dz3v/AGmT9P7U5xU8R0RguGvn7Dz3v/aZP0/tTnFTxJ6IwXDXz9h573/tMn6f2pzip4jojBcNfP2Hnvf+0yfp/anOKniR0RguGvn7Dz3v/aX/AE/tTnFTxHRGC4a+fsPPe/8AaZP0/tTnFTxJ6IwXDXz9mu42tvJVMclw7I4wyndwR3cqiVeo002a0MrwlOpGcYJNbt5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265238"/>
            <a:ext cx="3219450" cy="2638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5484" name="Picture 12" descr="studen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628800"/>
            <a:ext cx="2840065" cy="2537974"/>
          </a:xfrm>
          <a:prstGeom prst="rect">
            <a:avLst/>
          </a:prstGeom>
          <a:noFill/>
        </p:spPr>
      </p:pic>
      <p:pic>
        <p:nvPicPr>
          <p:cNvPr id="105486" name="Picture 14" descr="teach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005064"/>
            <a:ext cx="3096344" cy="26079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72008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5e </a:t>
            </a:r>
            <a:r>
              <a:rPr lang="it-I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Learning</a:t>
            </a:r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980728"/>
            <a:ext cx="8028384" cy="2304256"/>
          </a:xfrm>
        </p:spPr>
        <p:txBody>
          <a:bodyPr>
            <a:noAutofit/>
          </a:bodyPr>
          <a:lstStyle/>
          <a:p>
            <a:pPr marL="1706563" indent="-1706563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200" b="1" i="1" dirty="0" smtClean="0">
                <a:solidFill>
                  <a:srgbClr val="FF0000"/>
                </a:solidFill>
              </a:rPr>
              <a:t>Impegno</a:t>
            </a:r>
            <a:r>
              <a:rPr lang="it-IT" sz="2200" dirty="0" smtClean="0">
                <a:solidFill>
                  <a:srgbClr val="00B050"/>
                </a:solidFill>
              </a:rPr>
              <a:t> 	Si utilizza un oggetto,  un evento o una domanda per coinvolgere gli studenti. </a:t>
            </a:r>
          </a:p>
          <a:p>
            <a:pPr marL="1706563" indent="-1706563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200" b="1" i="1" dirty="0" smtClean="0">
                <a:solidFill>
                  <a:srgbClr val="FF0000"/>
                </a:solidFill>
              </a:rPr>
              <a:t>Esplorazione</a:t>
            </a:r>
            <a:r>
              <a:rPr lang="it-IT" sz="2200" dirty="0" smtClean="0"/>
              <a:t> 	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</a:rPr>
              <a:t>Vengono esplorati oggetti e fenomeni attraverso una guida accorta. </a:t>
            </a:r>
          </a:p>
          <a:p>
            <a:pPr marL="1706563" indent="-1706563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200" b="1" i="1" dirty="0" smtClean="0">
                <a:solidFill>
                  <a:srgbClr val="FF0000"/>
                </a:solidFill>
              </a:rPr>
              <a:t>Spiegazione</a:t>
            </a:r>
            <a:r>
              <a:rPr lang="it-IT" sz="2200" dirty="0" smtClean="0"/>
              <a:t> 	</a:t>
            </a:r>
            <a:r>
              <a:rPr lang="it-IT" sz="2200" dirty="0" smtClean="0">
                <a:solidFill>
                  <a:srgbClr val="7030A0"/>
                </a:solidFill>
              </a:rPr>
              <a:t>Gli studenti spiegano la loro comprensione dei concetti e dei processi e si cerca di trovare le coesioni e di chiarirli.  Vengono  progressivamente introdotti nuovi concetti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9144000" y="6381750"/>
            <a:ext cx="2895600" cy="476250"/>
          </a:xfrm>
        </p:spPr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115616" y="3501008"/>
            <a:ext cx="4896544" cy="334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200" b="1" i="1" dirty="0" smtClean="0">
                <a:solidFill>
                  <a:srgbClr val="FF0000"/>
                </a:solidFill>
              </a:rPr>
              <a:t>Elaborazione</a:t>
            </a:r>
            <a:endParaRPr lang="it-IT" sz="2200" dirty="0" smtClean="0"/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200" dirty="0" smtClean="0">
                <a:solidFill>
                  <a:srgbClr val="C00000"/>
                </a:solidFill>
              </a:rPr>
              <a:t>Le attività permettono agli studenti di applicare i concetti in contesto, e costruire o ampliare la comprensione e le abilità.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200" b="1" i="1" dirty="0" smtClean="0">
                <a:solidFill>
                  <a:srgbClr val="FF0000"/>
                </a:solidFill>
              </a:rPr>
              <a:t>Valutazione</a:t>
            </a:r>
            <a:r>
              <a:rPr lang="it-IT" sz="2200" dirty="0" smtClean="0"/>
              <a:t> 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200" dirty="0" smtClean="0">
                <a:solidFill>
                  <a:srgbClr val="0070C0"/>
                </a:solidFill>
              </a:rPr>
              <a:t>Gli studenti valutano le loro conoscenze,  le competenze e le abilità.  Le attività consentono di valutare sia gli apprendimenti acquisiti dagli studenti sia l'efficacia della lezione. </a:t>
            </a:r>
            <a:endParaRPr lang="it-IT" sz="2200" dirty="0">
              <a:solidFill>
                <a:srgbClr val="0070C0"/>
              </a:solidFill>
            </a:endParaRPr>
          </a:p>
        </p:txBody>
      </p:sp>
      <p:pic>
        <p:nvPicPr>
          <p:cNvPr id="10" name="Immagine 9" descr="http://gdamore.edublogs.org/files/2013/04/the-five-es-1yppoye-300x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275856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3888432" cy="1080120"/>
          </a:xfrm>
        </p:spPr>
        <p:txBody>
          <a:bodyPr>
            <a:normAutofit/>
          </a:bodyPr>
          <a:lstStyle/>
          <a:p>
            <a:r>
              <a:rPr lang="it-IT" sz="4400" b="1" dirty="0" err="1" smtClean="0">
                <a:solidFill>
                  <a:srgbClr val="002060"/>
                </a:solidFill>
              </a:rPr>
              <a:t>Flip</a:t>
            </a:r>
            <a:r>
              <a:rPr lang="it-IT" sz="4400" b="1" dirty="0" smtClean="0">
                <a:solidFill>
                  <a:srgbClr val="002060"/>
                </a:solidFill>
              </a:rPr>
              <a:t> </a:t>
            </a:r>
            <a:r>
              <a:rPr lang="it-IT" sz="4400" b="1" dirty="0" err="1" smtClean="0">
                <a:solidFill>
                  <a:srgbClr val="002060"/>
                </a:solidFill>
              </a:rPr>
              <a:t>teaching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1043608" y="4010567"/>
            <a:ext cx="5328592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algn="just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 charset="0"/>
              <a:buChar char="•"/>
              <a:tabLst>
                <a:tab pos="177800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4D8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Il modello richiede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rgbClr val="004D8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al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4D8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docente un’attentissima selezione delle risorse.</a:t>
            </a:r>
          </a:p>
          <a:p>
            <a:pPr marL="177800" indent="-177800" algn="just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7800" algn="l"/>
              </a:tabLst>
            </a:pPr>
            <a:r>
              <a:rPr lang="it-IT" sz="2000" dirty="0" smtClean="0">
                <a:solidFill>
                  <a:srgbClr val="005C2A"/>
                </a:solidFill>
                <a:latin typeface="Calibri" pitchFamily="34" charset="0"/>
              </a:rPr>
              <a:t>Permette agli studenti di costruire il proprio sapere e di testare in qualsiasi momento le proprie competenze. </a:t>
            </a:r>
          </a:p>
          <a:p>
            <a:pPr marL="177800" indent="-177800" algn="just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7800" algn="l"/>
              </a:tabLst>
            </a:pPr>
            <a:r>
              <a:rPr lang="it-IT" sz="2000" dirty="0" smtClean="0">
                <a:solidFill>
                  <a:srgbClr val="003054"/>
                </a:solidFill>
                <a:latin typeface="Calibri" pitchFamily="34" charset="0"/>
              </a:rPr>
              <a:t>Il ruolo del docente sarà quello di “guida” che incoraggia gli allievi alla ricerca personale, alla collaborazione e alla condivisione dei saperi appresi.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9875" name="Picture 3" descr="https://encrypted-tbn0.gstatic.com/images?q=tbn:ANd9GcSvF6spazom-Mu70VfcDhcmUpDtOwMTwTr0ejCG3KVv9GKKhsU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2708920" cy="1152128"/>
          </a:xfrm>
          <a:prstGeom prst="rect">
            <a:avLst/>
          </a:prstGeom>
          <a:noFill/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1338263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696" tIns="318987" rIns="12696" bIns="318987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96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50 × 201 - littlemisskindergarten.blogspot.com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smtClean="0">
              <a:ln>
                <a:noFill/>
              </a:ln>
              <a:solidFill>
                <a:srgbClr val="87878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7" name="Picture 5" descr="https://encrypted-tbn1.gstatic.com/images?q=tbn:ANd9GcRweNe5JsRNmCa4WCpcIC1p6hidBm5rU2JbrrL-pEJquc9ZH1eB4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293096"/>
            <a:ext cx="2627784" cy="2244080"/>
          </a:xfrm>
          <a:prstGeom prst="rect">
            <a:avLst/>
          </a:prstGeom>
          <a:noFill/>
        </p:spPr>
      </p:pic>
      <p:pic>
        <p:nvPicPr>
          <p:cNvPr id="79879" name="Picture 7" descr="https://encrypted-tbn0.gstatic.com/images?q=tbn:ANd9GcSfAGKRjQPVYU_TX-GwspVwqbN7KflPn3YBrEE2r4KJvRp4Yz2V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61949"/>
            <a:ext cx="2048511" cy="1898899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4499992" y="161949"/>
            <a:ext cx="23042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i="1" dirty="0" smtClean="0"/>
              <a:t>La </a:t>
            </a:r>
            <a:r>
              <a:rPr lang="it-IT" i="1" dirty="0" err="1" smtClean="0"/>
              <a:t>flipped</a:t>
            </a:r>
            <a:r>
              <a:rPr lang="it-IT" i="1" dirty="0" smtClean="0"/>
              <a:t> </a:t>
            </a:r>
            <a:r>
              <a:rPr lang="it-IT" i="1" dirty="0" err="1" smtClean="0"/>
              <a:t>classroom</a:t>
            </a:r>
            <a:r>
              <a:rPr lang="it-IT" i="1" dirty="0" smtClean="0"/>
              <a:t> è un modello pedagogico nel quale le classiche lezioni e l’assegnazione del lavoro da svolgere a casa, vengono capovolti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2132856"/>
            <a:ext cx="7848872" cy="1800200"/>
          </a:xfrm>
        </p:spPr>
        <p:txBody>
          <a:bodyPr>
            <a:noAutofit/>
          </a:bodyPr>
          <a:lstStyle/>
          <a:p>
            <a:pPr marL="177800" indent="-1778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tabLst>
                <a:tab pos="177800" algn="l"/>
              </a:tabLst>
            </a:pPr>
            <a:r>
              <a:rPr lang="it-IT" sz="2000" dirty="0" smtClean="0">
                <a:solidFill>
                  <a:srgbClr val="004D86"/>
                </a:solidFill>
                <a:latin typeface="Calibri" pitchFamily="34" charset="0"/>
              </a:rPr>
              <a:t>L’insegnante assegna per casa ai propri studenti alcuni materiali (in genere video) da seguire su un dato argomento, prima di trattarlo in classe. </a:t>
            </a:r>
          </a:p>
          <a:p>
            <a:pPr marL="177800" indent="-1778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tabLst>
                <a:tab pos="177800" algn="l"/>
              </a:tabLst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Il tempo a disposizione a scuola serve per dare chiarimenti, effettuare delle esercitazioni e qualsiasi altra attività funzionale ad una migliore comprensione.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971600" y="980728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21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21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328592" cy="106613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rgbClr val="00642D"/>
                </a:solidFill>
              </a:rPr>
              <a:t>Compiti di realtà</a:t>
            </a:r>
            <a:endParaRPr lang="it-IT" dirty="0">
              <a:solidFill>
                <a:srgbClr val="00642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07296" y="1556792"/>
            <a:ext cx="6336704" cy="2232248"/>
          </a:xfrm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Consiste nella soluzione di un problema pratico o conoscitivo simulato e deve essere esplicitato in una consegna dettagliata</a:t>
            </a:r>
          </a:p>
          <a:p>
            <a:r>
              <a:rPr lang="it-IT" sz="2000" dirty="0" smtClean="0">
                <a:solidFill>
                  <a:srgbClr val="C00000"/>
                </a:solidFill>
              </a:rPr>
              <a:t>Può essere segmentato nelle diverse fasi di lavoro previste (sequenziali) o strutturato anche in base ai ruoli assunti da ciascuno studente (o gruppo di lavoro)</a:t>
            </a:r>
          </a:p>
          <a:p>
            <a:r>
              <a:rPr lang="it-IT" sz="2000" i="1" dirty="0" smtClean="0">
                <a:solidFill>
                  <a:srgbClr val="0070C0"/>
                </a:solidFill>
              </a:rPr>
              <a:t>Il compito di realtà può essere disciplinare o trasversale</a:t>
            </a:r>
            <a:endParaRPr lang="it-IT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it-IT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20072" y="6305550"/>
            <a:ext cx="2895600" cy="476250"/>
          </a:xfrm>
        </p:spPr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43608" y="4730368"/>
            <a:ext cx="576064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I compiti di realtà devono: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70C0"/>
                </a:solidFill>
              </a:rPr>
              <a:t>esigere l’utilizzo di conoscenze e abilità possedute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</a:rPr>
              <a:t>valorizzazione in contesti e ambiti di riferimento diversi da quelli consolidati nella pratica didattica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3217"/>
                </a:solidFill>
              </a:rPr>
              <a:t>Far riferimento a risorse interne ed esterne</a:t>
            </a:r>
            <a:endParaRPr lang="it-IT" sz="2000" dirty="0">
              <a:solidFill>
                <a:srgbClr val="003217"/>
              </a:solidFill>
            </a:endParaRPr>
          </a:p>
        </p:txBody>
      </p:sp>
      <p:pic>
        <p:nvPicPr>
          <p:cNvPr id="8" name="irc_mi" descr="http://www.senzailbanco.it/images/compiti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9381" y="4581128"/>
            <a:ext cx="238461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043608" y="1556792"/>
            <a:ext cx="18722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t-IT" sz="2000" dirty="0" smtClean="0">
                <a:solidFill>
                  <a:srgbClr val="832162"/>
                </a:solidFill>
              </a:rPr>
              <a:t>È una </a:t>
            </a:r>
            <a:r>
              <a:rPr lang="it-IT" sz="2000" i="1" dirty="0" smtClean="0">
                <a:solidFill>
                  <a:srgbClr val="832162"/>
                </a:solidFill>
              </a:rPr>
              <a:t>situazione problematica da ristrutturare o una occasione per cui elaborare un prodotto</a:t>
            </a: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1465263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348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90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50 × 188 - auser.lombardia.it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smtClean="0">
              <a:ln>
                <a:noFill/>
              </a:ln>
              <a:solidFill>
                <a:srgbClr val="87878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18" name="Picture 2" descr="https://encrypted-tbn1.gstatic.com/images?q=tbn:ANd9GcQdJEmw6cSUR-azP60r_UOBHzTkXR06GZ2KWhwbjWYOAcsJZzQsl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140968"/>
            <a:ext cx="1656184" cy="1242138"/>
          </a:xfrm>
          <a:prstGeom prst="rect">
            <a:avLst/>
          </a:prstGeom>
          <a:noFill/>
        </p:spPr>
      </p:pic>
      <p:pic>
        <p:nvPicPr>
          <p:cNvPr id="86020" name="Picture 4" descr="http://www.obiettivo2020.org/wp-content/uploads/altern_scuola_lav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32656"/>
            <a:ext cx="2376264" cy="1080120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971600" y="325105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21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21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268902"/>
          </a:xfrm>
        </p:spPr>
        <p:txBody>
          <a:bodyPr/>
          <a:lstStyle/>
          <a:p>
            <a:r>
              <a:rPr lang="it-IT" dirty="0" smtClean="0"/>
              <a:t>Le didattiche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70824"/>
          </a:xfrm>
        </p:spPr>
        <p:txBody>
          <a:bodyPr/>
          <a:lstStyle/>
          <a:p>
            <a:r>
              <a:rPr lang="it-IT" dirty="0" smtClean="0">
                <a:solidFill>
                  <a:srgbClr val="416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Migliorare la scuola – Migliorare le didattiche</a:t>
            </a:r>
            <a:endParaRPr lang="it-IT" dirty="0">
              <a:solidFill>
                <a:srgbClr val="416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1809328" cy="476250"/>
          </a:xfrm>
        </p:spPr>
        <p:txBody>
          <a:bodyPr/>
          <a:lstStyle/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d_popup_image" descr="Torna a scuola - albero con icone di educazione — Vettoriale Stock #5989310">
            <a:hlinkClick r:id="rId2" action="ppaction://hlinkpres?slideindex=1&amp;slidetitle=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71287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2" descr="http://www.arcadiaclub.com/ico/icone_alta_risoluzione/scrittura/png/matita_rossa_256x256.png">
            <a:hlinkClick r:id="rId4" action="ppaction://hlinkpres?slideindex=39&amp;slidetitle=Diapositiva 39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836712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633984" cy="778098"/>
          </a:xfrm>
        </p:spPr>
        <p:txBody>
          <a:bodyPr/>
          <a:lstStyle/>
          <a:p>
            <a:r>
              <a:rPr lang="it-IT" dirty="0" smtClean="0">
                <a:solidFill>
                  <a:srgbClr val="003217"/>
                </a:solidFill>
              </a:rPr>
              <a:t>Esempi di compiti di realtà</a:t>
            </a:r>
            <a:endParaRPr lang="it-IT" dirty="0">
              <a:solidFill>
                <a:srgbClr val="003217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5" y="1447800"/>
            <a:ext cx="8028385" cy="2413248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</a:rPr>
              <a:t>Scrivere le istruzioni di funzionamento della macchina erogatrice delle bibite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200" dirty="0" smtClean="0">
                <a:solidFill>
                  <a:schemeClr val="accent5">
                    <a:lumMod val="75000"/>
                  </a:schemeClr>
                </a:solidFill>
              </a:rPr>
              <a:t>Organizza la visita ad uno dei Musei del Centro storico della tua città: scegli la destinazione, spiegando i motivi della tua scelta, individua e descrivi il percorso scuola-museo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Organizza un viaggio </a:t>
            </a:r>
            <a:r>
              <a:rPr lang="it-IT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a…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un gruppo di persone che </a:t>
            </a:r>
            <a:r>
              <a:rPr lang="it-IT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chiede…</a:t>
            </a:r>
            <a:endParaRPr lang="it-IT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84994" name="Picture 2" descr="https://encrypted-tbn3.gstatic.com/images?q=tbn:ANd9GcSm5uzfApf1cgvE_PPC0fPrFCueIF5DPHA2sp8j6Cu5rk1ApGlGn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4032448" cy="2924944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5076056" y="3933056"/>
            <a:ext cx="3816424" cy="238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it-IT" sz="2200" dirty="0" smtClean="0">
                <a:solidFill>
                  <a:srgbClr val="832162"/>
                </a:solidFill>
              </a:rPr>
              <a:t>Descrivi matematicamente la tua classe.</a:t>
            </a:r>
          </a:p>
          <a:p>
            <a:pPr marL="355600" indent="-35560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it-IT" sz="2200" dirty="0" smtClean="0">
                <a:solidFill>
                  <a:srgbClr val="CC0000"/>
                </a:solidFill>
              </a:rPr>
              <a:t>Spiega come si realizza un esperimento chimico fatto in laboratorio.</a:t>
            </a:r>
          </a:p>
          <a:p>
            <a:pPr marL="355600" indent="-35560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it-IT" sz="2200" dirty="0" smtClean="0">
                <a:solidFill>
                  <a:srgbClr val="002060"/>
                </a:solidFill>
              </a:rPr>
              <a:t>Spiega le regole di un gioco</a:t>
            </a:r>
          </a:p>
          <a:p>
            <a:pPr marL="355600" indent="-355600">
              <a:lnSpc>
                <a:spcPts val="23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</a:rPr>
              <a:t>Progetti</a:t>
            </a:r>
            <a:endParaRPr lang="it-IT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87624" y="188640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21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21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979713" y="476672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it-IT" sz="3600" b="1" dirty="0" smtClean="0">
                <a:solidFill>
                  <a:srgbClr val="832162"/>
                </a:solidFill>
              </a:rPr>
              <a:t>Attraverso quali “strumenti” le vado a verificare</a:t>
            </a:r>
          </a:p>
        </p:txBody>
      </p:sp>
      <p:sp>
        <p:nvSpPr>
          <p:cNvPr id="7" name="Rettangolo 6"/>
          <p:cNvSpPr/>
          <p:nvPr/>
        </p:nvSpPr>
        <p:spPr>
          <a:xfrm>
            <a:off x="4211960" y="2996952"/>
            <a:ext cx="460851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it-IT" sz="3600" b="1" dirty="0" smtClean="0">
                <a:solidFill>
                  <a:srgbClr val="0070C0"/>
                </a:solidFill>
              </a:rPr>
              <a:t>Quali “modalità” utilizzo e privilegio di fronte ad esiti negativi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187624" y="338306"/>
            <a:ext cx="760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83216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6</a:t>
            </a: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C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5C2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itolo 7"/>
          <p:cNvSpPr txBox="1">
            <a:spLocks/>
          </p:cNvSpPr>
          <p:nvPr/>
        </p:nvSpPr>
        <p:spPr>
          <a:xfrm>
            <a:off x="3419872" y="3140968"/>
            <a:ext cx="760128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it-IT" sz="60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7</a:t>
            </a:r>
            <a:r>
              <a:rPr kumimoji="0" lang="it-IT" sz="60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</a:t>
            </a:r>
            <a:endParaRPr kumimoji="0" lang="it-IT" sz="60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1" name="irc_mi" descr="http://www.italianaispezioni.it/sito/immagini/verifica.png">
            <a:hlinkClick r:id="rId2" action="ppaction://hlinkpres?slideindex=1&amp;slidetitle=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445224"/>
            <a:ext cx="1187624" cy="118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160655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348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17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00 × 244 - blogs.isisdavinci.it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8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</a:t>
            </a:r>
          </a:p>
        </p:txBody>
      </p:sp>
      <p:pic>
        <p:nvPicPr>
          <p:cNvPr id="128006" name="Picture 6" descr="https://encrypted-tbn2.gstatic.com/images?q=tbn:ANd9GcQuMvD8ixFqoKvjglwVeeuO8Oq1rSuz3kCGStuAD48C9heBTo6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2450497" cy="2145408"/>
          </a:xfrm>
          <a:prstGeom prst="rect">
            <a:avLst/>
          </a:prstGeom>
          <a:noFill/>
        </p:spPr>
      </p:pic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0"/>
            <a:ext cx="1171575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348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         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40 × 236 - paea.it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smtClean="0">
              <a:ln>
                <a:noFill/>
              </a:ln>
              <a:solidFill>
                <a:srgbClr val="87878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9" name="AutoShape 9" descr="data:image/jpeg;base64,/9j/4AAQSkZJRgABAQAAAQABAAD/2wCEAAkGBxITEhUUExQUFBUXGBwXGRgYGBkcHBoaFhocGhgYFxkcHSggGhwlGxcXITEhJikrLi4uGCAzODMsNygtLisBCgoKDg0OGxAQGywmHyQvLCwsLCwrLCwsLCwsLCwsLCw0LC8sLDQsLCwsLCwsLC0sLCwsLSwsLCwsLCwsLCwsK//AABEIALwAwAMBIgACEQEDEQH/xAAcAAABBAMBAAAAAAAAAAAAAAAABAUGBwECAwj/xABAEAACAQIEAwYDBQYEBgMAAAABAhEAAwQSITEFQVEGEyJhcYEHMpEUI0KhsVJigsHR8DNDcuFEU4OSwtIkc7L/xAAaAQEAAgMBAAAAAAAAAAAAAAAAAQIDBAUG/8QAKREAAgIBBAECBQUAAAAAAAAAAAECEQMEEiExQRNhBSJRcaEyQoGx8P/aAAwDAQACEQMRAD8AvGiiigCiiigCiiigMU2cb4mmGtPefZeXUnRR7kgTTkzRVPfEztCb102rYJWy2VV08d4yvSd2yR5mhDdCjDfFZgxD27LmToLhQjbSSGDR6D+VSXB/ETCsPGty2dN1zA9YK8vWK48D7P28NYt2XAukjxSoMs0Zjr1JrTHdjsCxjuhaY6/dkrP/AGxUbkRTRKMD2iwlwwt+2WkCM0Ek7QDEnTlTtNVZjPh4Ym1iGAOwuKGXyEiDTYnAeJYc/dGQDP3VxlkjYlDoakWy5iaxNU8nbLiWHP3q3CJk95bzDp8ybfWnPhvxSBgXLKt1Nq4J9kYf+VBuLPFZpk7N9p7GMDd1mDJGdGEFc85SeUHK2oP4TT0DQsjNFFFAFFFFAFFFFAFFFFAFFFFAFFFFAFFFaOaAYe3PGxhMK9wsFY+FCeTEHX2AJ9qqnshghexi7ZLAF1uktItj6Bm/hFP/AMUuILcui0xm3aWWGkS2pJHUKBvtJ61jstgzZwksQlzEeMkg6ZgITQckyj3NVkyOxdi8YLtzvO8e23LSQI2ggyPpT7wK4crO7lzssGeug8z6cqji8PY7ZWBMSjAxPMjce4p247dVLS2R5eenOfXw/Q1Qscl4wys3e22BbzKx7HenrC3PuTdYkDQgGNvMAdf1FRfAXLrMEVjqdRuAOZKnoBNO/G8T3apbgMpEkGRAHp5/pSiBztY1GTN4TJMgEe2h2mox23wmGGGNw2VLNARiomTrI8wAT7VwwuDsF/Arozb7MDHn4SNJpF8ROIZ7yWl0WyuoG2doJHsAB71aLZVrgVfCGwTexVzkoRPf5v8A2q1BUD+EeDy4Rrx3vOW/hG0jlqTU8XarsmK4M0UUUJCiiigCiiigCiiigCiiigCiiigCuV9gBJIAGpJ0AA5k8q600drHYYS+VBJ7siAJMHRoA38JNAU2yNjsUqsD985uON4tqZy7a/hTbrU347mLDwNlUQGA0PM+Q1/Soj2Y4nbsXbl0/eF1CqVI8OWSNOckyfQU64XiiTK3Mp8yV/XQ1R8hD72cwSuxdoIXTXmT58tNPeuOPx7m48GVzHkCDHONYnU+9Ot293WHzSGZonpJ5eE/U/uimJTZb9u2fKHH8mH51UkdeBpnJud3bGXTQESehExG2vnSDFXEusW70g9GU/yJ/lT04a1YCDVyCACQPI7ka76elRq/ZK6OjL7EfqKAceEoLXeXXKMqKW0M7b+nIaj8VVdxHFXne4XA+8OjA+Is+r6eWv5VYva5hZw1uwPmu+JuXhSCfqzAfwVHOwXC/tOPBOtvDAO2/wA5IyiRsfCPWG6GrxKvsuDgHDxh8Pbsj8CgH1jXWNdZpxpBiuIWrIm9cS2pMZnZUBMdWIE6bVG+J/E3htkT32ff5QdxyJaAJqwtEzopq7O8ct4ywl+1OV50O4IMEGnWhIUUUUAUUUUAUUUUAUUUUAUUUUAVqyzW1YagI9xXsXgr4Oa0FbU508LS256H3BqJY34eLmZcNiiWXXu7gB0jmw316DSfrNcVjLrMe7g5OR0DHzPTnXfh+GjxNq0GWJO5gnKNgDA9YFV8gqjEdmeJYeYss4EeKwxO/wC58x+kUnscbe047wQyn5bqFdQdiRHMRV3tAFQbi/bzhJYo7C/pBK2y66H5c5EH201pQGPHdpxfC5lyQD8pzDXnO/IUs4HjFe4qC8ApPylonoMrdTApZZ7HcNxid7hmZASdbTnRjydTOUifl036U0Y/4eYq3Js3kvAfhuLlYiORGkzpH51FDkZu2/Fg164ywwX7q2P2ssjlyJzGtuD4fjGCtnC4bDZnvKb1y/kec9zWBcdlt23VcoymdZMTNPHY7sRiTi1vYy2LaWYa2oZWDPO+hOxEyY1Cxzq1coqyIKI+IPAeJNhvtWOvJ4ICqoHgD5cxOQALsJgn5RrVcNwsDWGY9W0/Lf8AKvXF+2pEEAg7giQfKK83ca4a1i7csPqbbFfUcj7iD71kgrMeRuPKLI+Bl9jhbls3EYJc8NsGWthpJLjkGI05aNrMgWeK89/C3jAwvEEVjC3vuTtuxBSf4oGn7VegkNRJUy0HaN6KKKqXCiiigCiiigCiiigCiiigMTSXHY1UGp1OwpDxTEup8O8aDYa7setcrfDzcfM3iGkk89NgOQnf6VAFVtNCzEBInXQeZby/2pInGkdyiMB0ZgYPQbiDrz3g0W8Y94C4qBbX+WWOryfnK/hUgAiddeVQHtZiriNlw4KKSQcq5nTotsRlDN1gnryBwZMu10Sot9D7284obmBuohKOWRLjzFtFZgpNx/w2zOp1IGY7ClvB/h/w/Dp/gpdaBmuXfGSRzAJKpMnRQBtvTJwlVLBb65zcRrd2yDMKw/Gw0nQaDb11pO3wtkC2uMxAsQwKMZgaZVHiAI3nT23rJjnvhuIapjpwnieEw+MvW7DL3T2EugK4ZHbMdbUHbK0ach5Cnpe0wnRD5yf0ioFd7L2MAy3MP3l0L4GBifFo5UDfUAx5Ea1IcFgnYBogfvSD9OVb+LFFr5jzuv1+dTSwvglmE4wjEAgqT12/uac1INRDCqI3kz9CNx5kdadeFYkq2UkwRp5Ea/p+gqmTElzE3NHrZyqOTt+R+FVF8XuElb64hVOS4uVyBoGQgCdIEhhE75Wq0cdxSzZE3btu2DpLuqifUnyqpvip2owmJS2tjEMWRidEIXWBMsBqI6EHNWCLpnTmrVFb4q2VOZTBGoMxBGxB5Hzr0b2Q7S2MbbZrLl8hCsWGUkx82UaAGD9DXmO+bWbxu909Cf5DerL+CuJvfaLoFs27TWpPhgFlPhgaCRLcuZqmbNGEXJjHjkXU+IHLWtBiPKuFFeayfEszdp0bGxCtLwPlXam0mlVi7prXS0Gulle2fZWUaFArNc+8rPeV1ShvRRRQBRRRQGj2gd60uW+hiu1YIoBja6ttDZtWLjESoXKyoJ1nvWGXKJ/DJ5AaRTHi+D4o6BkBYeNkBERsFnXYxm39KmtxaZ7ljIwzbaifLl7itTVOo3tsvBifg/A7eHTb1J5k7U4YnE/cuwBUjSOYJ2/WsFSYkkgawTp/WtXUFWE6HfblpvWvDXxTUq+X82UywcoNLtojb2xBnbzrjZ7QYdgGBclSVChW1PPyI00JrHEOGXWB8TMm2WAN+u2mm29afZwluAANtv8Aeu/p9RHULdFOvc8jqcEtJ+p8vx4+4l4TxdhdKXbbp3zyrDKyiBAUlTodOdP967DIOZOnsNY+oqN3VDsiCZBzGNx+z9T+lcONdlMVfYXlxFwXrci3sFgx02Om9a2o1uLFN45M6Wg0c82KGQk3F+xWHxl5b14OSFCwGgEAkiY159a6Yf4d4FbbW+6kNuSSWjkA24iox2f+Il1MSmExaqGErddQZDSAmgEGdflqxsZxNLcAyWI2G/v0rDLJFR3N8HcjF3RG8X2LwdizNmxbQqQZiT01JknescBwh7yVjwqf9hSzjGMdyFZSgGw6nzpHhmYOCklp22nqCeQiuFrJQnm5TpHTwxaxPokNu+D5HpW5YdaaLnZ222JOJL3Q5VRlW4VTw/uiM3vSjHcLzqQrsh6jX8orn5ce2dR5X1NVbTHEeL2bSlncAAT/AHFUbxztriL2Je/Yu3bSbJlYgZQImNtaQdpcDj/tZw2JuMWzhQQ3hIcwrKJ2/P8AOra4R2KwFgq3dZ3tt4WuMxJK/iKTk31AjSBXVw+loqnkdt9UVyreqgVhb7bcRBBGLvaa6sCNDpIM6frVufCrjuJxeGuviX7x1vFAcqr4e7ttEKAN2P1rPxEvcO+xuuINsMVJtKsd4bgEKUA10LCeQB1pl+BbaYsf/Sfcq8n8h9K7impRtGolUuy1qCaK1doFVbpWZDS5dAoF9etNuIxBnTetDdOp6V56fxmptRXHgzrDaHdLgOorbMKZsRjskHry8qdV1rqaLWLURvpoxyg41Zyv4tVYKTGkzyA8z7VvKsORH1pPxDBpcBDLOhE8xNIbN9MMsOYUyd5JZRLZAJLaCYA6VtOS6ZUxcuZGaBAGkdOhA6elbYk2beVrrBS34SxBLRMKo1J5QNagXH/iUzeHCoFH/McSY8l2H1qI8buteIxIZ2V2gyxY2nGpt5t45qeY8wawR0sVJt+f7KvLxwWTw7t3hsRiBhu7Zbb+FWfQl+QKj5Z1idZp84h2aW4vguXLfPSD+omqSxl4X7a4gSr5u7vDYi6olXEbZ11kc1NXT2G7Rfa8OCf8VPDcHU8m9G3+tbkW9vH8mB4oZJfOk/oJ+HcDt2WMkFhqT1nnrz8qeBZZwMoAHUnX6RpXe/w8MTqdd/8AatuGFimq5dSAPKTB99/euXHQrfJz68G3upcDXc7L4Vn7y5bV7khs2xldjpSp1sm7mBDOBGWRy6jrXDthiL62cuGUm9c8CEQMs/M5J0EDn1Iqs3+HOOAzq9ovvAdgZP7xXf3rZyPHCOxNIruldpE97T9pGwgFxsMblrbOjLKk/tKRpPXX2rv2e7S4bGqzWJBQ+NWXKyzt5EGDqDyqJ8L4rdbB4zD44EXLNoyWGrKwIWTsSGA1G+lJvhDw26gvXyIVwqKP2spJJHkJgHzNaWXK/Rlv7Vc/WyVbaosysTTRhe02FuA5LqmDBE6gjSCN6VY3FuELW7bOYkDQT6ZiK5Tq+TNtfRU/xmQnG4drRPed0ZCzJKtKn2rHCviPjLjrYXBG5ij4VGg1/abMBlHPXTfWn7sa129dxN7EIbeI7xVKsPEloLIVZ01Jkkbx5U9cf4xh8EExd1AWDC2v7cP84BJltBmgn8Nb0csHOODJG682S4uKckypu0XZbiNnPiMVYbxks9xSjiSd2KMco1AE/wAqn/wK/wCM/wCh+lylHaz4lcOfC3bdh/tD3FKBDbdQM4IzMXQDTeBrMaUl+BP/ABn/AEP0u13/ANtGklUi2ZpLi7nKu114E0gZp1rjfFNTsh6ce32bGOPImYQZ2rmwkQNuZ/Wlq0g4xfyoQNCa8v6bNqNt0csGO+v9VTU/yH5flUjtCq+7R8Evi1hx9+bOZ3xKWCe8PhBtxtosNpI1I0Jrb4ddqkdnsPNsM5NhWYtlU/5RY6yDJEzvHKvZ6DT+jhUX35NbPk3S46RLe07X1w9w4cxdCyNAdtTAOkxPWqYxGKuX7Wdmdr+Hlw0ks1tokgnWVYKfRvKr4eqa7W8NbA4zNbAyNLov4SraPbgctSI0gEeVbcla4MEhjvBcRb7+2BnAm8gEaH/NVRyJkMBsT0OmOGDu1zXWDWLxNu4q/MmWCrEc2WcwjzHOkmOuHBXQ9sv3T/eWGCySD89tuUgmCDvrWuPw5xC99Zmwo/xrI+e2SfmU/wDKPlqNqrHlU+n+PYq1zYpwuGFq9iMO7LmewWgHRza8dp19QXjyal3Yvj32TEC4Z7thluAT8pPzQBJK6mBSDA3oRVyFrltCttlALlDuhLAiUmVJ01ZTyqZ8E+HV263eYj/49swRbUhrnoxjKmw2nc/LGuWNq93khq6cS0rd3NsdPKtmdV3IHrTdgLAtIti0CFtqBJMwOWp1J3P9wF6YVR5nqagyjbx/iYtWmuKDcKgkKu5OkD/eqw4JbxnE7zd7fuJbTVspKhc05VRRzMHfprVt4rD6aCkGHsrbLEIFzGWgRJ2B03rSz49tziuWSuXRBcPYF+5ibNgLdOHyKqYhmcXQC+eSTpDgRyHTWkXFu0nFiDZTCmwYiUQsR/pOqj2qRdnezhw/EMTiXIWzBZWJgHvWJIb/AEwfqKl2Ex1q6ge0Q6HZgdDGmlYpQjGKm69rsK2Vf8P+wN4XxicYiKUMokksTr4n6QdQNd6tMCkfF+M2MLbz3iVQsFkCTJ20Hoa6YLF27qh7TrcQ7MpBB/PfyrU1EMmWpx5+xf2I5274RibltHwWmJUwCCozJzVs3hI5wfaqz432Y43fcfarN28V+XLkKLP7OUkTt9KvvC2jMsB5Dp1nlNKwK39Fh2RTkuROTao8t4zsjibZAfCXVJE/4ZP/AORVn/A/A3bS4rPbe2GNoLnVhOUXJAkcsy/WrWrEV0G7MKjQhxd2DBrlS+9YDDWm65hGBIQ/XT2rzmu0GeU3OLtP8GxCSqujYmNTTZhE769J2XX+g+on+E0pxlu7ER9P5RS7heByIOROp/l/KsOg0U5ZrmqSM0pKMG0+WLTtVddvex8BsVhxBEtcQc+edI2PMjnv1mx9q5XXB02ma9N0aVcES7CdqPtK924PeoB4tSHUaTP7W0g77jnCnt5wb7RhiVE3LcunXQeJR6gDT90Uw9ssO2GDXrN64tm2h7y3bEROgMiBBn8W0eZh17JY3FoUsYnDNbBQslzMG+WCy3QCQh1BAnqIpdk1wV52dIvK+GuBriw1y0EI7wXF3Wzm08Y3E/hmn3hfw0uteJa4EsqSFYf4jAj9keFdTBknVNoINWLw7s9hrDFrVpEZpkgawd1BPyrI+UeHypyRIq1lVEZ+B9nrWFQqipLGSwAzESSoZtzEmOk6U8oIEVmioLDfhWkk+ZpwpGqhZjeuN3iJBC6amKgCpmM0muv1rhhOI5mYaHKYmt79yRVXyiVwyr/iVxe81wWNVtKJ02djzJjWBoBW/wAMePd3cOGc+G4Zt+T6yPRhHuKn1qyGXK6hgd1YAjXyIioT2rtcJszGZbw1C4YwQRqCfwKZitGedZE8Uo/7wNjT3WJ/i/xGblmwD8oNxvVtFn0UN/3U3fDnDY9LwuWEPckxcDnKjCdxP4hyIFPeLxWEw+KzcRsO151VxcgPbAgaC3oRBEHQ61N+GcZw18Dubtt/IESPLLuPSsXryw4lGEb9ydu6Vtj3aYGI513pHgtvc0srp45boKRD7CiiirkGtxoBNcCsDQSfIxrz1ruwpLcs6z3jjynT6RUNA1788x+n511t3THKuYsTv4h+8B/SsnAqYnWNug9ByoTwYdmLHxAAHb25+VNtzE3BIIctM5oOVRzywJ9qdlwqjqZ5ctKw+EXlI9Kq4tuwIL6W79prdxSyXBlaVKkg/nO1L8BgltW0tqWIQBQWYs0DaWOprC4TxAknTlXd3gTtAmrIgyzxWBcExzprvY7KZiWO08h6foNzWuDvEktqQTuef99BU2B3dorgcanUH01/Smm5eI1ugseUaj+EfTfXeu6XFIkER/TrV1CzUyalxdJG2IxYLDQj13Pt0pMHUOC22pn2rZQSC0anYdB/evvWrBWQgrOnMVGSPHAw5HN2xFwYiCdpJpxLU34RFQAAQPLalmF1NRFcG0+XZ3uYRbiFHEqwg6kaeRGoqEP8NAmJtPafNZDhnR/mAGoAI0YSAOVWJbWueNxS21kyegG5jpVXC7X1DpK2RTt/wD7XhyVE3bUummpH4099PcCqc4Pw69iLyWrAJuNsQSIHNiRsBXobh2KN3NMCIiOUzp5xArTg3ArWHa4bVu2neGSQPESTJzE8tdAKwafDPDcHyvBFxyJSiLeE4MWbVu3mZ8igZmJJY9STrrrS6sRWa2CwUUUUAViKzRQBRRRQBRRXC/fA50B1ZqbeIXhy3367c46jzrnj8YF0ALMdlH/kaV8OwxVZb5m3A2HkKgDbh8CXmNP3mBJ13iT050rscKC7Ex0JmPKacwKzSgJzZERGlM92wgPgIKtuOgXXTy1j3p+NN+I4eC2ZSFMRoInWdxr0+lXTMOaG6PAiv3twI6E8genrWyEZGFKlwAa2oYQwEDqOQ9absYHso+YAroAfL1671MnZix4/S76OLsIinLA29Kj9rEu+UhQunOT7Ac/Wl4uORqx9tP01ptbEtXCPuPGKxtu2DmMn9kan6f1prZ2Y5m3P5DoK4IsnbRdvXmf5fWtca5ykAwSDB6QNTV1GjRz6iWX5ekPXCLcIWj5jPsNB/Wl01qoAAA0A0HpRNY/NnWxxUIpI3DxXRTNJ1EmKUAVDLmaKKKgBRRRQBRRRQGDTVibZDZp+WSByJ8/enasEUA3cPwUeN/nP5U41oLYGwrIQdKAO8FYlj5frXSigNFT1NZyCtqKA0ZelJrqF9CNOYPOllYIoBmxfCR/lnLrMdfIHlTYWcSGEMIjlJbbSpROtR7E4o3HCsB4SSNNdjV4yZp6nBHa5I00VfIf39TXHIdSd209B0rZzLf6Vkeu0msOf79Kyo5D4JDhrmZFbqoP5VuaRcJb7oeTMPoTS1Nx6/oKws9DB3FM7WlrpRRVSwUUUUB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" name="Immagine 18" descr="https://encrypted-tbn2.gstatic.com/images?q=tbn:ANd9GcSA1HGCAGBfmxcO0LbK3HiCsNFh2ksSWEx-Mb0ir9rawM10Nvh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2924944"/>
            <a:ext cx="2232248" cy="226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19"/>
          <p:cNvSpPr/>
          <p:nvPr/>
        </p:nvSpPr>
        <p:spPr>
          <a:xfrm>
            <a:off x="1187624" y="325105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21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hlinkClick r:id="rId9" action="ppaction://hlinkpres?slideindex=1&amp;slidetitle="/>
              </a:rPr>
              <a:t>6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21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87624" y="594928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queste ultime due domande possiamo dare risposte se avviamo un percorso di riflessione radicale o meglio ancora di ricerca-azione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mariella spinosi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71682" name="Picture 2" descr="http://4.bp.blogspot.com/-_dg0LOqFfww/Ubgz5AQRCrI/AAAAAAAAAQ4/T_cbDx19640/s320/la+realt%C3%A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71600" y="0"/>
            <a:ext cx="81724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58" name="Picture 30" descr="https://encrypted-tbn1.gstatic.com/images?q=tbn:ANd9GcTHddJjakCimKwKzzuC5WKwiRtSagSC5jn7ccllIDQoani-nitC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48264" y="0"/>
            <a:ext cx="2195736" cy="16288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835696" y="116632"/>
            <a:ext cx="554461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it-IT" sz="3600" b="1" dirty="0" smtClean="0">
                <a:ln w="11430"/>
                <a:solidFill>
                  <a:srgbClr val="E60000"/>
                </a:solidFill>
                <a:latin typeface="Calibri" pitchFamily="34" charset="0"/>
              </a:rPr>
              <a:t>Quali sono le competenze </a:t>
            </a:r>
          </a:p>
          <a:p>
            <a:pPr>
              <a:lnSpc>
                <a:spcPts val="3400"/>
              </a:lnSpc>
            </a:pPr>
            <a:r>
              <a:rPr lang="it-IT" sz="3600" b="1" dirty="0" smtClean="0">
                <a:ln w="11430"/>
                <a:solidFill>
                  <a:srgbClr val="E60000"/>
                </a:solidFill>
                <a:latin typeface="Calibri" pitchFamily="34" charset="0"/>
              </a:rPr>
              <a:t>in esito al percorso di studi? Da dove le deduciamo?</a:t>
            </a:r>
            <a:endParaRPr lang="it-IT" sz="3600" b="1" dirty="0">
              <a:ln w="11430"/>
              <a:solidFill>
                <a:srgbClr val="E60000"/>
              </a:solidFill>
              <a:latin typeface="Calibri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644008" y="6381750"/>
            <a:ext cx="2895600" cy="476250"/>
          </a:xfrm>
        </p:spPr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115616" y="0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3756" name="Picture 28" descr="https://encrypted-tbn3.gstatic.com/images?q=tbn:ANd9GcSEnu30axosp87KexkK02mCJgh7NKXi9hH4OWVNDsldf7In5KBa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156176" y="4437112"/>
            <a:ext cx="2880320" cy="2420888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1259632" y="1909281"/>
            <a:ext cx="788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it-IT" sz="24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Profilo delle competenze al termine del primo ciclo d’istruzione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259632" y="2701369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40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Competenze-chiave</a:t>
            </a:r>
            <a:r>
              <a:rPr lang="it-IT" sz="24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l’apprendimento permanente </a:t>
            </a:r>
          </a:p>
          <a:p>
            <a:pPr>
              <a:lnSpc>
                <a:spcPts val="2400"/>
              </a:lnSpc>
            </a:pPr>
            <a:r>
              <a:rPr lang="it-IT" sz="1400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[Parlamento europeo e Consiglio UE </a:t>
            </a:r>
            <a:r>
              <a:rPr lang="it-IT" sz="14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it-IT" sz="1400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Raccomandazione 18 dicembre 2006]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259632" y="5057889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it-IT" sz="240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Traguardi per lo sviluppo delle competenze al termine della scuola dell’infanzia,  della scuola primaria e della scuola secondaria di primo grado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259632" y="4109010"/>
            <a:ext cx="7884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it-IT" sz="24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di Cittadinanza e valori della Costituzione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3731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32" name="HTMLText1" r:id="rId3" imgW="914400" imgH="228600"/>
        </mc:Choice>
        <mc:Fallback>
          <p:control name="HTMLText1" r:id="rId3" imgW="91440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33" name="HTMLText2" r:id="rId4" imgW="914400" imgH="228600"/>
        </mc:Choice>
        <mc:Fallback>
          <p:control name="HTMLText2" r:id="rId4" imgW="914400" imgH="228600">
            <p:pic>
              <p:nvPicPr>
                <p:cNvPr id="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34" name="HTMLText3" r:id="rId5" imgW="914400" imgH="228600"/>
        </mc:Choice>
        <mc:Fallback>
          <p:control name="HTMLText3" r:id="rId5" imgW="914400" imgH="228600">
            <p:pic>
              <p:nvPicPr>
                <p:cNvPr id="0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35" name="HTMLText4" r:id="rId6" imgW="914400" imgH="228600"/>
        </mc:Choice>
        <mc:Fallback>
          <p:control name="HTMLText4" r:id="rId6" imgW="914400" imgH="228600">
            <p:pic>
              <p:nvPicPr>
                <p:cNvPr id="0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36" name="HTMLText5" r:id="rId7" imgW="914400" imgH="228600"/>
        </mc:Choice>
        <mc:Fallback>
          <p:control name="HTMLText5" r:id="rId7" imgW="914400" imgH="228600">
            <p:pic>
              <p:nvPicPr>
                <p:cNvPr id="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37" name="HTMLText6" r:id="rId8" imgW="914400" imgH="228600"/>
        </mc:Choice>
        <mc:Fallback>
          <p:control name="HTMLText6" r:id="rId8" imgW="914400" imgH="228600">
            <p:pic>
              <p:nvPicPr>
                <p:cNvPr id="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38" name="HTMLText7" r:id="rId9" imgW="914400" imgH="228600"/>
        </mc:Choice>
        <mc:Fallback>
          <p:control name="HTMLText7" r:id="rId9" imgW="914400" imgH="228600">
            <p:pic>
              <p:nvPicPr>
                <p:cNvPr id="0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39" name="HTMLText8" r:id="rId10" imgW="914400" imgH="228600"/>
        </mc:Choice>
        <mc:Fallback>
          <p:control name="HTMLText8" r:id="rId10" imgW="914400" imgH="228600">
            <p:pic>
              <p:nvPicPr>
                <p:cNvPr id="0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40" name="HTMLText9" r:id="rId11" imgW="914400" imgH="228600"/>
        </mc:Choice>
        <mc:Fallback>
          <p:control name="HTMLText9" r:id="rId11" imgW="914400" imgH="228600">
            <p:pic>
              <p:nvPicPr>
                <p:cNvPr id="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41" name="HTMLText10" r:id="rId12" imgW="914400" imgH="228600"/>
        </mc:Choice>
        <mc:Fallback>
          <p:control name="HTMLText10" r:id="rId12" imgW="914400" imgH="228600">
            <p:pic>
              <p:nvPicPr>
                <p:cNvPr id="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42" name="HTMLText11" r:id="rId13" imgW="914400" imgH="228600"/>
        </mc:Choice>
        <mc:Fallback>
          <p:control name="HTMLText11" r:id="rId13" imgW="914400" imgH="228600">
            <p:pic>
              <p:nvPicPr>
                <p:cNvPr id="0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43" name="HTMLHidden1" r:id="rId14" imgW="914400" imgH="228600"/>
        </mc:Choice>
        <mc:Fallback>
          <p:control name="HTMLHidden1" r:id="rId14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44" name="HTMLHidden2" r:id="rId15" imgW="914400" imgH="228600"/>
        </mc:Choice>
        <mc:Fallback>
          <p:control name="HTMLHidden2" r:id="rId15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45" name="HTMLHidden3" r:id="rId16" imgW="914400" imgH="228600"/>
        </mc:Choice>
        <mc:Fallback>
          <p:control name="HTMLHidden3" r:id="rId16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46" name="HTMLHidden4" r:id="rId17" imgW="914400" imgH="228600"/>
        </mc:Choice>
        <mc:Fallback>
          <p:control name="HTMLHidden4" r:id="rId17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47" name="HTMLHidden5" r:id="rId18" imgW="914400" imgH="228600"/>
        </mc:Choice>
        <mc:Fallback>
          <p:control name="HTMLHidden5" r:id="rId18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48" name="HTMLHidden6" r:id="rId19" imgW="914400" imgH="228600"/>
        </mc:Choice>
        <mc:Fallback>
          <p:control name="HTMLHidden6" r:id="rId19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49" name="HTMLHidden7" r:id="rId20" imgW="914400" imgH="228600"/>
        </mc:Choice>
        <mc:Fallback>
          <p:control name="HTMLHidden7" r:id="rId20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50" name="HTMLHidden8" r:id="rId21" imgW="914400" imgH="228600"/>
        </mc:Choice>
        <mc:Fallback>
          <p:control name="HTMLHidden8" r:id="rId21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51" name="HTMLHidden9" r:id="rId22" imgW="914400" imgH="228600"/>
        </mc:Choice>
        <mc:Fallback>
          <p:control name="HTMLHidden9" r:id="rId22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52" name="HTMLHidden10" r:id="rId23" imgW="914400" imgH="228600"/>
        </mc:Choice>
        <mc:Fallback>
          <p:control name="HTMLHidden10" r:id="rId23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907704" y="116632"/>
            <a:ext cx="7236296" cy="9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it-IT" sz="3600" b="1" dirty="0" smtClean="0">
                <a:solidFill>
                  <a:schemeClr val="accent4">
                    <a:lumMod val="50000"/>
                  </a:schemeClr>
                </a:solidFill>
              </a:rPr>
              <a:t>Come si fa a condividere le competenze?</a:t>
            </a:r>
            <a:endParaRPr lang="it-IT" sz="3600" b="1" spc="50" dirty="0">
              <a:ln w="11430"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0" y="6305550"/>
            <a:ext cx="2895600" cy="476250"/>
          </a:xfrm>
        </p:spPr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187624" y="0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635896" y="1196752"/>
            <a:ext cx="5508104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it-IT" sz="2000" spc="50" dirty="0" smtClean="0">
                <a:ln w="11430"/>
                <a:solidFill>
                  <a:srgbClr val="7030A0"/>
                </a:solidFill>
              </a:rPr>
              <a:t>È facile condividere le affermazioni di principio, le grandi verità,  quindi, gli esiti </a:t>
            </a:r>
            <a:r>
              <a:rPr lang="it-IT" sz="2000" spc="50" dirty="0" err="1" smtClean="0">
                <a:ln w="11430"/>
                <a:solidFill>
                  <a:srgbClr val="7030A0"/>
                </a:solidFill>
              </a:rPr>
              <a:t>istituzionali…</a:t>
            </a:r>
            <a:endParaRPr lang="it-IT" sz="2000" spc="50" dirty="0" smtClean="0">
              <a:ln w="11430"/>
              <a:solidFill>
                <a:srgbClr val="7030A0"/>
              </a:solidFill>
            </a:endParaRPr>
          </a:p>
          <a:p>
            <a:pPr>
              <a:lnSpc>
                <a:spcPts val="2200"/>
              </a:lnSpc>
            </a:pPr>
            <a:r>
              <a:rPr lang="it-IT" sz="2000" spc="50" dirty="0" smtClean="0">
                <a:ln w="11430"/>
                <a:solidFill>
                  <a:srgbClr val="7030A0"/>
                </a:solidFill>
              </a:rPr>
              <a:t>… più complesso è mettersi d’accordo sui “comportamenti cognitivi”, ma anche pratici, relazionali, affettivi che </a:t>
            </a:r>
            <a:r>
              <a:rPr lang="it-IT" sz="2400" spc="50" dirty="0" smtClean="0">
                <a:ln w="11430"/>
                <a:solidFill>
                  <a:srgbClr val="7030A0"/>
                </a:solidFill>
              </a:rPr>
              <a:t>sottendono</a:t>
            </a:r>
            <a:r>
              <a:rPr lang="it-IT" sz="2000" spc="50" dirty="0" smtClean="0">
                <a:ln w="11430"/>
                <a:solidFill>
                  <a:srgbClr val="7030A0"/>
                </a:solidFill>
              </a:rPr>
              <a:t> le </a:t>
            </a:r>
            <a:r>
              <a:rPr lang="it-IT" sz="2000" spc="50" dirty="0" err="1" smtClean="0">
                <a:ln w="11430"/>
                <a:solidFill>
                  <a:srgbClr val="7030A0"/>
                </a:solidFill>
              </a:rPr>
              <a:t>competenze…</a:t>
            </a:r>
            <a:endParaRPr lang="it-IT" sz="2000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187624" y="3140968"/>
            <a:ext cx="4968552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1800"/>
              </a:spcAft>
            </a:pPr>
            <a:r>
              <a:rPr lang="it-IT" sz="2200" b="1" spc="50" dirty="0" smtClean="0">
                <a:ln w="11430"/>
                <a:solidFill>
                  <a:srgbClr val="AC0000"/>
                </a:solidFill>
              </a:rPr>
              <a:t>Che fare?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it-IT" sz="22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</a:rPr>
              <a:t>Bastano le pratiche usuali: consigli di classe, dipartimenti, </a:t>
            </a:r>
            <a:r>
              <a:rPr lang="it-IT" sz="2200" b="1" spc="50" dirty="0" err="1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</a:rPr>
              <a:t>collegio…</a:t>
            </a:r>
            <a:r>
              <a:rPr lang="it-IT" sz="2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it-IT" sz="2200" spc="5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Da qui bisogna ripartire pensando a nuove modalità di confronto.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it-IT" sz="2200" spc="50" dirty="0" smtClean="0">
                <a:ln w="11430"/>
                <a:solidFill>
                  <a:srgbClr val="41631B"/>
                </a:solidFill>
              </a:rPr>
              <a:t>Ciò potrebbe costituire una base per un procedere professionale più efficace e più adeguato alle richieste istituzionali, alle aspettative sociali, ai trend europei, alle esigenze degli studente</a:t>
            </a:r>
          </a:p>
        </p:txBody>
      </p:sp>
      <p:pic>
        <p:nvPicPr>
          <p:cNvPr id="74777" name="Picture 25" descr="http://magazine.linxedizioni.it/files/2011/04/community.pn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300192" y="3284984"/>
            <a:ext cx="2791407" cy="3573016"/>
          </a:xfrm>
          <a:prstGeom prst="rect">
            <a:avLst/>
          </a:prstGeom>
          <a:noFill/>
        </p:spPr>
      </p:pic>
      <p:pic>
        <p:nvPicPr>
          <p:cNvPr id="2" name="Picture 25" descr="https://encrypted-tbn2.gstatic.com/images?q=tbn:ANd9GcQ-Nj5Fq4QrRnS2sK_FiwzTExZHk1-U1GOxrwWnEWo6B6PsuCQa7w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71600" y="1124744"/>
            <a:ext cx="2736304" cy="1994174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74754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55" name="HTMLText1" r:id="rId3" imgW="914400" imgH="228600"/>
        </mc:Choice>
        <mc:Fallback>
          <p:control name="HTMLText1" r:id="rId3" imgW="91440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56" name="HTMLText2" r:id="rId4" imgW="914400" imgH="228600"/>
        </mc:Choice>
        <mc:Fallback>
          <p:control name="HTMLText2" r:id="rId4" imgW="914400" imgH="228600">
            <p:pic>
              <p:nvPicPr>
                <p:cNvPr id="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57" name="HTMLText3" r:id="rId5" imgW="914400" imgH="228600"/>
        </mc:Choice>
        <mc:Fallback>
          <p:control name="HTMLText3" r:id="rId5" imgW="914400" imgH="228600">
            <p:pic>
              <p:nvPicPr>
                <p:cNvPr id="0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58" name="HTMLText4" r:id="rId6" imgW="914400" imgH="228600"/>
        </mc:Choice>
        <mc:Fallback>
          <p:control name="HTMLText4" r:id="rId6" imgW="914400" imgH="228600">
            <p:pic>
              <p:nvPicPr>
                <p:cNvPr id="0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59" name="HTMLText5" r:id="rId7" imgW="914400" imgH="228600"/>
        </mc:Choice>
        <mc:Fallback>
          <p:control name="HTMLText5" r:id="rId7" imgW="914400" imgH="228600">
            <p:pic>
              <p:nvPicPr>
                <p:cNvPr id="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60" name="HTMLText6" r:id="rId8" imgW="914400" imgH="228600"/>
        </mc:Choice>
        <mc:Fallback>
          <p:control name="HTMLText6" r:id="rId8" imgW="914400" imgH="228600">
            <p:pic>
              <p:nvPicPr>
                <p:cNvPr id="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61" name="HTMLText7" r:id="rId9" imgW="914400" imgH="228600"/>
        </mc:Choice>
        <mc:Fallback>
          <p:control name="HTMLText7" r:id="rId9" imgW="914400" imgH="228600">
            <p:pic>
              <p:nvPicPr>
                <p:cNvPr id="0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62" name="HTMLText8" r:id="rId10" imgW="914400" imgH="228600"/>
        </mc:Choice>
        <mc:Fallback>
          <p:control name="HTMLText8" r:id="rId10" imgW="914400" imgH="228600">
            <p:pic>
              <p:nvPicPr>
                <p:cNvPr id="0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63" name="HTMLText9" r:id="rId11" imgW="914400" imgH="228600"/>
        </mc:Choice>
        <mc:Fallback>
          <p:control name="HTMLText9" r:id="rId11" imgW="914400" imgH="228600">
            <p:pic>
              <p:nvPicPr>
                <p:cNvPr id="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64" name="HTMLText10" r:id="rId12" imgW="914400" imgH="228600"/>
        </mc:Choice>
        <mc:Fallback>
          <p:control name="HTMLText10" r:id="rId12" imgW="914400" imgH="228600">
            <p:pic>
              <p:nvPicPr>
                <p:cNvPr id="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65" name="HTMLText11" r:id="rId13" imgW="914400" imgH="228600"/>
        </mc:Choice>
        <mc:Fallback>
          <p:control name="HTMLText11" r:id="rId13" imgW="914400" imgH="228600">
            <p:pic>
              <p:nvPicPr>
                <p:cNvPr id="0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66" name="HTMLHidden1" r:id="rId14" imgW="914400" imgH="228600"/>
        </mc:Choice>
        <mc:Fallback>
          <p:control name="HTMLHidden1" r:id="rId14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67" name="HTMLHidden2" r:id="rId15" imgW="914400" imgH="228600"/>
        </mc:Choice>
        <mc:Fallback>
          <p:control name="HTMLHidden2" r:id="rId15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68" name="HTMLHidden3" r:id="rId16" imgW="914400" imgH="228600"/>
        </mc:Choice>
        <mc:Fallback>
          <p:control name="HTMLHidden3" r:id="rId16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69" name="HTMLHidden4" r:id="rId17" imgW="914400" imgH="228600"/>
        </mc:Choice>
        <mc:Fallback>
          <p:control name="HTMLHidden4" r:id="rId17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70" name="HTMLHidden5" r:id="rId18" imgW="914400" imgH="228600"/>
        </mc:Choice>
        <mc:Fallback>
          <p:control name="HTMLHidden5" r:id="rId18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71" name="HTMLHidden6" r:id="rId19" imgW="914400" imgH="228600"/>
        </mc:Choice>
        <mc:Fallback>
          <p:control name="HTMLHidden6" r:id="rId19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72" name="HTMLHidden7" r:id="rId20" imgW="914400" imgH="228600"/>
        </mc:Choice>
        <mc:Fallback>
          <p:control name="HTMLHidden7" r:id="rId20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73" name="HTMLHidden8" r:id="rId21" imgW="914400" imgH="228600"/>
        </mc:Choice>
        <mc:Fallback>
          <p:control name="HTMLHidden8" r:id="rId21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74" name="HTMLHidden9" r:id="rId22" imgW="914400" imgH="228600"/>
        </mc:Choice>
        <mc:Fallback>
          <p:control name="HTMLHidden9" r:id="rId22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75" name="HTMLHidden10" r:id="rId23" imgW="914400" imgH="228600"/>
        </mc:Choice>
        <mc:Fallback>
          <p:control name="HTMLHidden10" r:id="rId23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91680" y="116632"/>
            <a:ext cx="7272808" cy="140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it-IT" sz="3600" b="1" dirty="0" smtClean="0">
                <a:solidFill>
                  <a:srgbClr val="C00000"/>
                </a:solidFill>
                <a:latin typeface="Calibri" pitchFamily="34" charset="0"/>
              </a:rPr>
              <a:t>Quali sono i comportamenti manifesti che dimostrano il possesso delle competenze</a:t>
            </a:r>
            <a:endParaRPr lang="it-IT" sz="3600" b="1" spc="5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043608" y="0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15616" y="198884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it-IT" sz="24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Ogni docente li conosce…</a:t>
            </a:r>
            <a:endParaRPr lang="it-IT" sz="2400" spc="50" dirty="0" smtClean="0">
              <a:ln w="11430"/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it-IT" sz="2400" spc="50" dirty="0" smtClean="0">
                <a:ln w="11430"/>
                <a:solidFill>
                  <a:srgbClr val="7030A0"/>
                </a:solidFill>
                <a:latin typeface="+mj-lt"/>
              </a:rPr>
              <a:t>quasi sempre in maniera implicita: non sono formalizzati, a volte neanche portati in evidenza a sé stessi.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115616" y="3271530"/>
            <a:ext cx="763284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it-IT" sz="24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Poche volte vengono condivisi con i </a:t>
            </a:r>
            <a:r>
              <a:rPr lang="it-IT" sz="2400" b="1" spc="50" dirty="0" err="1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colleghi…</a:t>
            </a:r>
            <a:endParaRPr lang="it-IT" sz="2400" spc="50" dirty="0" smtClean="0">
              <a:ln w="11430"/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it-IT" sz="2400" spc="50" dirty="0" smtClean="0">
                <a:ln w="11430"/>
                <a:solidFill>
                  <a:srgbClr val="7030A0"/>
                </a:solidFill>
                <a:latin typeface="+mj-lt"/>
              </a:rPr>
              <a:t>Tendenzialmente in maniera informale e casuale.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115616" y="4365104"/>
            <a:ext cx="468052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it-IT" sz="24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Quasi mai ci sono azioni sistematiche di riflessione per condividere il “comportamento atteso” </a:t>
            </a:r>
            <a:endParaRPr lang="it-IT" sz="2400" spc="50" dirty="0" smtClean="0">
              <a:ln w="11430"/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it-IT" sz="2400" spc="50" dirty="0" smtClean="0">
                <a:ln w="11430"/>
                <a:solidFill>
                  <a:srgbClr val="7030A0"/>
                </a:solidFill>
                <a:latin typeface="+mj-lt"/>
              </a:rPr>
              <a:t>È il primo passo da compiere per una progettazione partecipata per competenze</a:t>
            </a:r>
          </a:p>
        </p:txBody>
      </p:sp>
      <p:pic>
        <p:nvPicPr>
          <p:cNvPr id="75803" name="Picture 27" descr="https://encrypted-tbn3.gstatic.com/images?q=tbn:ANd9GcR2ZHKjZhpOZpRHitTBjXeFpuEYlj7Bcy7ZLZkZbLzor4On_a6m7Q">
            <a:hlinkClick r:id="rId2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56376" y="1268760"/>
            <a:ext cx="746373" cy="746373"/>
          </a:xfrm>
          <a:prstGeom prst="rect">
            <a:avLst/>
          </a:prstGeom>
          <a:noFill/>
        </p:spPr>
      </p:pic>
      <p:pic>
        <p:nvPicPr>
          <p:cNvPr id="2" name="Picture 25" descr="http://www.kaganonline.com/images/freearticles/RoundRobin.gif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868144" y="3933056"/>
            <a:ext cx="3024336" cy="2661416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75778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79" name="HTMLText1" r:id="rId3" imgW="914400" imgH="228600"/>
        </mc:Choice>
        <mc:Fallback>
          <p:control name="HTMLText1" r:id="rId3" imgW="91440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80" name="HTMLText2" r:id="rId4" imgW="914400" imgH="228600"/>
        </mc:Choice>
        <mc:Fallback>
          <p:control name="HTMLText2" r:id="rId4" imgW="914400" imgH="228600">
            <p:pic>
              <p:nvPicPr>
                <p:cNvPr id="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81" name="HTMLText3" r:id="rId5" imgW="914400" imgH="228600"/>
        </mc:Choice>
        <mc:Fallback>
          <p:control name="HTMLText3" r:id="rId5" imgW="914400" imgH="228600">
            <p:pic>
              <p:nvPicPr>
                <p:cNvPr id="0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82" name="HTMLText4" r:id="rId6" imgW="914400" imgH="228600"/>
        </mc:Choice>
        <mc:Fallback>
          <p:control name="HTMLText4" r:id="rId6" imgW="914400" imgH="228600">
            <p:pic>
              <p:nvPicPr>
                <p:cNvPr id="0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83" name="HTMLText5" r:id="rId7" imgW="914400" imgH="228600"/>
        </mc:Choice>
        <mc:Fallback>
          <p:control name="HTMLText5" r:id="rId7" imgW="914400" imgH="228600">
            <p:pic>
              <p:nvPicPr>
                <p:cNvPr id="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84" name="HTMLText6" r:id="rId8" imgW="914400" imgH="228600"/>
        </mc:Choice>
        <mc:Fallback>
          <p:control name="HTMLText6" r:id="rId8" imgW="914400" imgH="228600">
            <p:pic>
              <p:nvPicPr>
                <p:cNvPr id="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85" name="HTMLText7" r:id="rId9" imgW="914400" imgH="228600"/>
        </mc:Choice>
        <mc:Fallback>
          <p:control name="HTMLText7" r:id="rId9" imgW="914400" imgH="228600">
            <p:pic>
              <p:nvPicPr>
                <p:cNvPr id="0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86" name="HTMLText8" r:id="rId10" imgW="914400" imgH="228600"/>
        </mc:Choice>
        <mc:Fallback>
          <p:control name="HTMLText8" r:id="rId10" imgW="914400" imgH="228600">
            <p:pic>
              <p:nvPicPr>
                <p:cNvPr id="0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87" name="HTMLText9" r:id="rId11" imgW="914400" imgH="228600"/>
        </mc:Choice>
        <mc:Fallback>
          <p:control name="HTMLText9" r:id="rId11" imgW="914400" imgH="228600">
            <p:pic>
              <p:nvPicPr>
                <p:cNvPr id="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88" name="HTMLText10" r:id="rId12" imgW="914400" imgH="228600"/>
        </mc:Choice>
        <mc:Fallback>
          <p:control name="HTMLText10" r:id="rId12" imgW="914400" imgH="228600">
            <p:pic>
              <p:nvPicPr>
                <p:cNvPr id="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89" name="HTMLText11" r:id="rId13" imgW="914400" imgH="228600"/>
        </mc:Choice>
        <mc:Fallback>
          <p:control name="HTMLText11" r:id="rId13" imgW="914400" imgH="228600">
            <p:pic>
              <p:nvPicPr>
                <p:cNvPr id="0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90" name="HTMLHidden1" r:id="rId14" imgW="914400" imgH="228600"/>
        </mc:Choice>
        <mc:Fallback>
          <p:control name="HTMLHidden1" r:id="rId14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91" name="HTMLHidden2" r:id="rId15" imgW="914400" imgH="228600"/>
        </mc:Choice>
        <mc:Fallback>
          <p:control name="HTMLHidden2" r:id="rId15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92" name="HTMLHidden3" r:id="rId16" imgW="914400" imgH="228600"/>
        </mc:Choice>
        <mc:Fallback>
          <p:control name="HTMLHidden3" r:id="rId16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93" name="HTMLHidden4" r:id="rId17" imgW="914400" imgH="228600"/>
        </mc:Choice>
        <mc:Fallback>
          <p:control name="HTMLHidden4" r:id="rId17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94" name="HTMLHidden5" r:id="rId18" imgW="914400" imgH="228600"/>
        </mc:Choice>
        <mc:Fallback>
          <p:control name="HTMLHidden5" r:id="rId18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95" name="HTMLHidden6" r:id="rId19" imgW="914400" imgH="228600"/>
        </mc:Choice>
        <mc:Fallback>
          <p:control name="HTMLHidden6" r:id="rId19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96" name="HTMLHidden7" r:id="rId20" imgW="914400" imgH="228600"/>
        </mc:Choice>
        <mc:Fallback>
          <p:control name="HTMLHidden7" r:id="rId20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97" name="HTMLHidden8" r:id="rId21" imgW="914400" imgH="228600"/>
        </mc:Choice>
        <mc:Fallback>
          <p:control name="HTMLHidden8" r:id="rId21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98" name="HTMLHidden9" r:id="rId22" imgW="914400" imgH="228600"/>
        </mc:Choice>
        <mc:Fallback>
          <p:control name="HTMLHidden9" r:id="rId22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799" name="HTMLHidden10" r:id="rId23" imgW="914400" imgH="228600"/>
        </mc:Choice>
        <mc:Fallback>
          <p:control name="HTMLHidden10" r:id="rId23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19672" y="262583"/>
            <a:ext cx="7452320" cy="9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it-IT" sz="3600" b="1" dirty="0" smtClean="0">
                <a:solidFill>
                  <a:srgbClr val="002060"/>
                </a:solidFill>
              </a:rPr>
              <a:t>Attraverso quali “saperi” attivo le competenze?</a:t>
            </a:r>
            <a:endParaRPr lang="it-IT" sz="36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499992" y="6305550"/>
            <a:ext cx="2895600" cy="476250"/>
          </a:xfrm>
        </p:spPr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971600" y="44624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924972" y="1628800"/>
            <a:ext cx="496750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it-IT" sz="2600" spc="50" dirty="0" smtClean="0">
                <a:ln w="11430"/>
                <a:solidFill>
                  <a:srgbClr val="005C2A"/>
                </a:solidFill>
              </a:rPr>
              <a:t>Le indicazioni parlano di </a:t>
            </a:r>
            <a:r>
              <a:rPr lang="it-IT" sz="2600" b="1" spc="50" dirty="0" smtClean="0">
                <a:ln w="11430"/>
                <a:solidFill>
                  <a:srgbClr val="005C2A"/>
                </a:solidFill>
              </a:rPr>
              <a:t>“Obiettivi di apprendimento”</a:t>
            </a:r>
          </a:p>
        </p:txBody>
      </p:sp>
      <p:pic>
        <p:nvPicPr>
          <p:cNvPr id="14" name="Immagine 13" descr="http://www.scuolab.it/main/files/projects/images/1226/imm1.jpg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43608" y="1268760"/>
            <a:ext cx="273630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923928" y="2420888"/>
            <a:ext cx="522007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it-IT" sz="2600" spc="-100" dirty="0" smtClean="0">
                <a:ln w="11430"/>
                <a:solidFill>
                  <a:srgbClr val="832162"/>
                </a:solidFill>
              </a:rPr>
              <a:t>Essi individuano campi del sapere, conoscenze ed abilità ritenuti indispensabili per raggiungere i traguardi per lo sviluppo di competenze</a:t>
            </a:r>
            <a:endParaRPr lang="it-IT" sz="2600" b="1" spc="-100" dirty="0" smtClean="0">
              <a:ln w="11430"/>
              <a:solidFill>
                <a:srgbClr val="832162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331640" y="4581128"/>
            <a:ext cx="4392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it-IT" sz="2600" spc="-100" dirty="0" smtClean="0">
                <a:ln w="11430"/>
                <a:solidFill>
                  <a:srgbClr val="CC0000"/>
                </a:solidFill>
              </a:rPr>
              <a:t>Sono utilizzati dai docenti nelle loro attività di progettazione didattica con attenzione alle condizioni di contesto, didattiche ed organizzative mirando ad un insegnamento ricco ed efficace</a:t>
            </a:r>
            <a:endParaRPr lang="it-IT" sz="2600" b="1" spc="-100" dirty="0" smtClean="0">
              <a:ln w="11430"/>
              <a:solidFill>
                <a:srgbClr val="CC0000"/>
              </a:solidFill>
            </a:endParaRPr>
          </a:p>
        </p:txBody>
      </p:sp>
      <p:pic>
        <p:nvPicPr>
          <p:cNvPr id="76825" name="Picture 25" descr="http://www.workrelax.it/content_img/content2_16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724128" y="4221087"/>
            <a:ext cx="3168352" cy="2636913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76802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03" name="HTMLText1" r:id="rId3" imgW="914400" imgH="228600"/>
        </mc:Choice>
        <mc:Fallback>
          <p:control name="HTMLText1" r:id="rId3" imgW="91440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04" name="HTMLText2" r:id="rId4" imgW="914400" imgH="228600"/>
        </mc:Choice>
        <mc:Fallback>
          <p:control name="HTMLText2" r:id="rId4" imgW="914400" imgH="228600">
            <p:pic>
              <p:nvPicPr>
                <p:cNvPr id="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05" name="HTMLText3" r:id="rId5" imgW="914400" imgH="228600"/>
        </mc:Choice>
        <mc:Fallback>
          <p:control name="HTMLText3" r:id="rId5" imgW="914400" imgH="228600">
            <p:pic>
              <p:nvPicPr>
                <p:cNvPr id="0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06" name="HTMLText4" r:id="rId6" imgW="914400" imgH="228600"/>
        </mc:Choice>
        <mc:Fallback>
          <p:control name="HTMLText4" r:id="rId6" imgW="914400" imgH="228600">
            <p:pic>
              <p:nvPicPr>
                <p:cNvPr id="0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07" name="HTMLText5" r:id="rId7" imgW="914400" imgH="228600"/>
        </mc:Choice>
        <mc:Fallback>
          <p:control name="HTMLText5" r:id="rId7" imgW="914400" imgH="228600">
            <p:pic>
              <p:nvPicPr>
                <p:cNvPr id="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08" name="HTMLText6" r:id="rId8" imgW="914400" imgH="228600"/>
        </mc:Choice>
        <mc:Fallback>
          <p:control name="HTMLText6" r:id="rId8" imgW="914400" imgH="228600">
            <p:pic>
              <p:nvPicPr>
                <p:cNvPr id="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09" name="HTMLText7" r:id="rId9" imgW="914400" imgH="228600"/>
        </mc:Choice>
        <mc:Fallback>
          <p:control name="HTMLText7" r:id="rId9" imgW="914400" imgH="228600">
            <p:pic>
              <p:nvPicPr>
                <p:cNvPr id="0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10" name="HTMLText8" r:id="rId10" imgW="914400" imgH="228600"/>
        </mc:Choice>
        <mc:Fallback>
          <p:control name="HTMLText8" r:id="rId10" imgW="914400" imgH="228600">
            <p:pic>
              <p:nvPicPr>
                <p:cNvPr id="0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11" name="HTMLText9" r:id="rId11" imgW="914400" imgH="228600"/>
        </mc:Choice>
        <mc:Fallback>
          <p:control name="HTMLText9" r:id="rId11" imgW="914400" imgH="228600">
            <p:pic>
              <p:nvPicPr>
                <p:cNvPr id="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12" name="HTMLText10" r:id="rId12" imgW="914400" imgH="228600"/>
        </mc:Choice>
        <mc:Fallback>
          <p:control name="HTMLText10" r:id="rId12" imgW="914400" imgH="228600">
            <p:pic>
              <p:nvPicPr>
                <p:cNvPr id="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13" name="HTMLText11" r:id="rId13" imgW="914400" imgH="228600"/>
        </mc:Choice>
        <mc:Fallback>
          <p:control name="HTMLText11" r:id="rId13" imgW="914400" imgH="228600">
            <p:pic>
              <p:nvPicPr>
                <p:cNvPr id="0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14" name="HTMLHidden1" r:id="rId14" imgW="914400" imgH="228600"/>
        </mc:Choice>
        <mc:Fallback>
          <p:control name="HTMLHidden1" r:id="rId14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15" name="HTMLHidden2" r:id="rId15" imgW="914400" imgH="228600"/>
        </mc:Choice>
        <mc:Fallback>
          <p:control name="HTMLHidden2" r:id="rId15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16" name="HTMLHidden3" r:id="rId16" imgW="914400" imgH="228600"/>
        </mc:Choice>
        <mc:Fallback>
          <p:control name="HTMLHidden3" r:id="rId16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17" name="HTMLHidden4" r:id="rId17" imgW="914400" imgH="228600"/>
        </mc:Choice>
        <mc:Fallback>
          <p:control name="HTMLHidden4" r:id="rId17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18" name="HTMLHidden5" r:id="rId18" imgW="914400" imgH="228600"/>
        </mc:Choice>
        <mc:Fallback>
          <p:control name="HTMLHidden5" r:id="rId18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19" name="HTMLHidden6" r:id="rId19" imgW="914400" imgH="228600"/>
        </mc:Choice>
        <mc:Fallback>
          <p:control name="HTMLHidden6" r:id="rId19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20" name="HTMLHidden7" r:id="rId20" imgW="914400" imgH="228600"/>
        </mc:Choice>
        <mc:Fallback>
          <p:control name="HTMLHidden7" r:id="rId20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21" name="HTMLHidden8" r:id="rId21" imgW="914400" imgH="228600"/>
        </mc:Choice>
        <mc:Fallback>
          <p:control name="HTMLHidden8" r:id="rId21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22" name="HTMLHidden9" r:id="rId22" imgW="914400" imgH="228600"/>
        </mc:Choice>
        <mc:Fallback>
          <p:control name="HTMLHidden9" r:id="rId22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23" name="HTMLHidden10" r:id="rId23" imgW="914400" imgH="228600"/>
        </mc:Choice>
        <mc:Fallback>
          <p:control name="HTMLHidden10" r:id="rId23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19672" y="262583"/>
            <a:ext cx="7452320" cy="9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it-IT" sz="3600" b="1" dirty="0" smtClean="0">
                <a:solidFill>
                  <a:srgbClr val="5E5E5E"/>
                </a:solidFill>
              </a:rPr>
              <a:t>Attraverso quali “didattiche” le metto alla prova?</a:t>
            </a:r>
            <a:endParaRPr lang="it-IT" sz="3600" b="1" spc="50" dirty="0">
              <a:ln w="11430"/>
              <a:solidFill>
                <a:srgbClr val="5E5E5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971600" y="145951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87624" y="1340768"/>
            <a:ext cx="777686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it-IT" sz="2000" b="1" spc="50" dirty="0" smtClean="0">
                <a:ln w="11430"/>
                <a:solidFill>
                  <a:srgbClr val="002060"/>
                </a:solidFill>
              </a:rPr>
              <a:t>Le Indicazioni 2012 ci danno suggerimenti che si possono estrapolare da tutto il documento, in </a:t>
            </a:r>
            <a:r>
              <a:rPr lang="it-IT" sz="2000" b="1" spc="50" dirty="0" err="1" smtClean="0">
                <a:ln w="11430"/>
                <a:solidFill>
                  <a:srgbClr val="002060"/>
                </a:solidFill>
              </a:rPr>
              <a:t>particolare…</a:t>
            </a:r>
            <a:r>
              <a:rPr lang="it-IT" sz="2000" b="1" spc="50" dirty="0" smtClean="0">
                <a:ln w="11430"/>
                <a:solidFill>
                  <a:srgbClr val="002060"/>
                </a:solidFill>
              </a:rPr>
              <a:t> </a:t>
            </a:r>
            <a:endParaRPr lang="it-IT" sz="2000" spc="50" dirty="0" smtClean="0">
              <a:ln w="11430"/>
              <a:solidFill>
                <a:srgbClr val="00206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87624" y="205591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24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rgbClr val="C00000"/>
                </a:solidFill>
                <a:latin typeface="Calibri" pitchFamily="34" charset="0"/>
              </a:rPr>
              <a:t>dal paragrafo: “Il senso dell’esperienza educativa” [Premessa Scuola del primo ciclo]</a:t>
            </a:r>
          </a:p>
          <a:p>
            <a:pPr marL="355600" indent="-355600">
              <a:lnSpc>
                <a:spcPts val="24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rgbClr val="832162"/>
                </a:solidFill>
                <a:latin typeface="Calibri" pitchFamily="34" charset="0"/>
              </a:rPr>
              <a:t>dal paragrafo: “Ambiente di apprendimento” [Premessa Scuola del primo ciclo]</a:t>
            </a:r>
          </a:p>
          <a:p>
            <a:pPr marL="355600" indent="-355600">
              <a:lnSpc>
                <a:spcPts val="24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rgbClr val="005C2A"/>
                </a:solidFill>
                <a:latin typeface="Calibri" pitchFamily="34" charset="0"/>
              </a:rPr>
              <a:t>laddove si parla di risultati trasversali cui devono concorrere le diverse discipline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187624" y="4653136"/>
            <a:ext cx="45365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24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rgbClr val="AC0000"/>
                </a:solidFill>
                <a:latin typeface="Calibri" pitchFamily="34" charset="0"/>
              </a:rPr>
              <a:t>laddove si parla di capacità progettuale del corpo docente</a:t>
            </a:r>
          </a:p>
          <a:p>
            <a:pPr marL="355600" indent="-355600">
              <a:lnSpc>
                <a:spcPts val="24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rgbClr val="002060"/>
                </a:solidFill>
                <a:latin typeface="Calibri" pitchFamily="34" charset="0"/>
              </a:rPr>
              <a:t>quando si fa riferimento al collegamento con il territorio</a:t>
            </a:r>
          </a:p>
          <a:p>
            <a:pPr marL="355600" indent="-355600">
              <a:lnSpc>
                <a:spcPts val="24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rgbClr val="CC0000"/>
                </a:solidFill>
                <a:latin typeface="Calibri" pitchFamily="34" charset="0"/>
              </a:rPr>
              <a:t>ecc.</a:t>
            </a:r>
          </a:p>
        </p:txBody>
      </p:sp>
      <p:pic>
        <p:nvPicPr>
          <p:cNvPr id="77851" name="Picture 27" descr="https://encrypted-tbn0.gstatic.com/images?q=tbn:ANd9GcQXZtmvJ5lbbpiJ7HM-HOfTbH6KRLXXPXF3jVOu3eXl08zQYaOqw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434411" y="3861048"/>
            <a:ext cx="3709589" cy="2735213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77826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27" name="HTMLText1" r:id="rId3" imgW="838080" imgH="228600"/>
        </mc:Choice>
        <mc:Fallback>
          <p:control name="HTMLText1" r:id="rId3" imgW="83808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28" name="HTMLText2" r:id="rId4" imgW="838080" imgH="228600"/>
        </mc:Choice>
        <mc:Fallback>
          <p:control name="HTMLText2" r:id="rId4" imgW="838080" imgH="228600">
            <p:pic>
              <p:nvPicPr>
                <p:cNvPr id="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29" name="HTMLText3" r:id="rId5" imgW="838080" imgH="228600"/>
        </mc:Choice>
        <mc:Fallback>
          <p:control name="HTMLText3" r:id="rId5" imgW="838080" imgH="228600">
            <p:pic>
              <p:nvPicPr>
                <p:cNvPr id="0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30" name="HTMLText4" r:id="rId6" imgW="838080" imgH="228600"/>
        </mc:Choice>
        <mc:Fallback>
          <p:control name="HTMLText4" r:id="rId6" imgW="838080" imgH="228600">
            <p:pic>
              <p:nvPicPr>
                <p:cNvPr id="0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31" name="HTMLText5" r:id="rId7" imgW="838080" imgH="228600"/>
        </mc:Choice>
        <mc:Fallback>
          <p:control name="HTMLText5" r:id="rId7" imgW="838080" imgH="228600">
            <p:pic>
              <p:nvPicPr>
                <p:cNvPr id="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32" name="HTMLText6" r:id="rId8" imgW="838080" imgH="228600"/>
        </mc:Choice>
        <mc:Fallback>
          <p:control name="HTMLText6" r:id="rId8" imgW="838080" imgH="228600">
            <p:pic>
              <p:nvPicPr>
                <p:cNvPr id="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33" name="HTMLText7" r:id="rId9" imgW="838080" imgH="228600"/>
        </mc:Choice>
        <mc:Fallback>
          <p:control name="HTMLText7" r:id="rId9" imgW="838080" imgH="228600">
            <p:pic>
              <p:nvPicPr>
                <p:cNvPr id="0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34" name="HTMLText8" r:id="rId10" imgW="838080" imgH="228600"/>
        </mc:Choice>
        <mc:Fallback>
          <p:control name="HTMLText8" r:id="rId10" imgW="838080" imgH="228600">
            <p:pic>
              <p:nvPicPr>
                <p:cNvPr id="0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35" name="HTMLText9" r:id="rId11" imgW="838080" imgH="228600"/>
        </mc:Choice>
        <mc:Fallback>
          <p:control name="HTMLText9" r:id="rId11" imgW="838080" imgH="228600">
            <p:pic>
              <p:nvPicPr>
                <p:cNvPr id="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36" name="HTMLText10" r:id="rId12" imgW="838080" imgH="228600"/>
        </mc:Choice>
        <mc:Fallback>
          <p:control name="HTMLText10" r:id="rId12" imgW="838080" imgH="228600">
            <p:pic>
              <p:nvPicPr>
                <p:cNvPr id="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37" name="HTMLText11" r:id="rId13" imgW="838080" imgH="228600"/>
        </mc:Choice>
        <mc:Fallback>
          <p:control name="HTMLText11" r:id="rId13" imgW="838080" imgH="228600">
            <p:pic>
              <p:nvPicPr>
                <p:cNvPr id="0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38" name="HTMLHidden1" r:id="rId14" imgW="914400" imgH="228600"/>
        </mc:Choice>
        <mc:Fallback>
          <p:control name="HTMLHidden1" r:id="rId14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39" name="HTMLHidden2" r:id="rId15" imgW="914400" imgH="228600"/>
        </mc:Choice>
        <mc:Fallback>
          <p:control name="HTMLHidden2" r:id="rId15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40" name="HTMLHidden3" r:id="rId16" imgW="914400" imgH="228600"/>
        </mc:Choice>
        <mc:Fallback>
          <p:control name="HTMLHidden3" r:id="rId16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41" name="HTMLHidden4" r:id="rId17" imgW="914400" imgH="228600"/>
        </mc:Choice>
        <mc:Fallback>
          <p:control name="HTMLHidden4" r:id="rId17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42" name="HTMLHidden5" r:id="rId18" imgW="914400" imgH="228600"/>
        </mc:Choice>
        <mc:Fallback>
          <p:control name="HTMLHidden5" r:id="rId18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43" name="HTMLHidden6" r:id="rId19" imgW="914400" imgH="228600"/>
        </mc:Choice>
        <mc:Fallback>
          <p:control name="HTMLHidden6" r:id="rId19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44" name="HTMLHidden7" r:id="rId20" imgW="914400" imgH="228600"/>
        </mc:Choice>
        <mc:Fallback>
          <p:control name="HTMLHidden7" r:id="rId20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45" name="HTMLHidden8" r:id="rId21" imgW="914400" imgH="228600"/>
        </mc:Choice>
        <mc:Fallback>
          <p:control name="HTMLHidden8" r:id="rId21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46" name="HTMLHidden9" r:id="rId22" imgW="914400" imgH="228600"/>
        </mc:Choice>
        <mc:Fallback>
          <p:control name="HTMLHidden9" r:id="rId22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47" name="HTMLHidden10" r:id="rId23" imgW="914400" imgH="228600"/>
        </mc:Choice>
        <mc:Fallback>
          <p:control name="HTMLHidden10" r:id="rId23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19672" y="262583"/>
            <a:ext cx="7452320" cy="9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it-IT" sz="3600" b="1" dirty="0" smtClean="0">
                <a:solidFill>
                  <a:srgbClr val="5E5E5E"/>
                </a:solidFill>
                <a:latin typeface="Calibri" pitchFamily="34" charset="0"/>
              </a:rPr>
              <a:t>Attraverso quali “didattiche” le metto alla prova?</a:t>
            </a:r>
            <a:endParaRPr lang="it-IT" sz="3600" b="1" spc="50" dirty="0">
              <a:ln w="11430"/>
              <a:solidFill>
                <a:srgbClr val="5E5E5E"/>
              </a:solidFill>
              <a:latin typeface="Calibri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427984" y="6305550"/>
            <a:ext cx="2895600" cy="476250"/>
          </a:xfrm>
        </p:spPr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971600" y="145951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987824" y="1340768"/>
            <a:ext cx="5976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it-IT" sz="2800" spc="-100" dirty="0" smtClean="0">
                <a:ln w="11430"/>
                <a:solidFill>
                  <a:srgbClr val="CC0000"/>
                </a:solidFill>
              </a:rPr>
              <a:t>In modo particolare nel paragrafo “Ambiente di apprendimento” si parla di: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187624" y="2636912"/>
            <a:ext cx="777686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2600"/>
              </a:lnSpc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rgbClr val="002060"/>
                </a:solidFill>
              </a:rPr>
              <a:t>Valorizzare le esperienze e le conoscenze degli alunni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187624" y="3147258"/>
            <a:ext cx="777686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2600"/>
              </a:lnSpc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rgbClr val="C00000"/>
                </a:solidFill>
              </a:rPr>
              <a:t>Attuare interventi adeguati nei riguardi delle diversità</a:t>
            </a:r>
            <a:endParaRPr lang="it-IT" sz="2400" spc="50" dirty="0" smtClean="0">
              <a:ln w="11430"/>
              <a:solidFill>
                <a:srgbClr val="832162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187624" y="3723322"/>
            <a:ext cx="777686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2600"/>
              </a:lnSpc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</a:rPr>
              <a:t>Favorire l’esplorazione e la scoperta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187624" y="4221088"/>
            <a:ext cx="54006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2600"/>
              </a:lnSpc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rgbClr val="A02424"/>
                </a:solidFill>
              </a:rPr>
              <a:t>Incoraggiare l’apprendimento collaborativo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187624" y="5085184"/>
            <a:ext cx="482453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2600"/>
              </a:lnSpc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rgbClr val="0070C0"/>
                </a:solidFill>
              </a:rPr>
              <a:t>Promuovere la consapevolezza del proprio modo di apprendere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187624" y="5982186"/>
            <a:ext cx="518457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2600"/>
              </a:lnSpc>
              <a:buFont typeface="Wingdings" pitchFamily="2" charset="2"/>
              <a:buChar char="§"/>
            </a:pPr>
            <a:r>
              <a:rPr lang="it-IT" sz="2400" spc="50" dirty="0" smtClean="0">
                <a:ln w="11430"/>
                <a:solidFill>
                  <a:srgbClr val="C00000"/>
                </a:solidFill>
              </a:rPr>
              <a:t>Realizzare attività didattiche in forma di laboratorio</a:t>
            </a:r>
            <a:endParaRPr lang="it-IT" sz="2400" spc="50" dirty="0" smtClean="0">
              <a:ln w="11430"/>
              <a:solidFill>
                <a:srgbClr val="832162"/>
              </a:solidFill>
            </a:endParaRPr>
          </a:p>
        </p:txBody>
      </p:sp>
      <p:pic>
        <p:nvPicPr>
          <p:cNvPr id="109595" name="Picture 27" descr="http://www.smsmassarigalileibari.gov.it/images/images.jpg?488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372200" y="3717032"/>
            <a:ext cx="2771800" cy="3140968"/>
          </a:xfrm>
          <a:prstGeom prst="rect">
            <a:avLst/>
          </a:prstGeom>
          <a:noFill/>
        </p:spPr>
      </p:pic>
      <p:pic>
        <p:nvPicPr>
          <p:cNvPr id="19" name="Immagine 18" descr="https://encrypted-tbn0.gstatic.com/images?q=tbn:ANd9GcTsbR_5eu42lpUTRBAMKT79eszKQm9qAoWLkvWZmbCM080VQ_as">
            <a:hlinkClick r:id="rId27"/>
          </p:cNvPr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115616" y="1124744"/>
            <a:ext cx="1808981" cy="145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9570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71" name="HTMLText1" r:id="rId3" imgW="838080" imgH="228600"/>
        </mc:Choice>
        <mc:Fallback>
          <p:control name="HTMLText1" r:id="rId3" imgW="83808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72" name="HTMLText2" r:id="rId4" imgW="838080" imgH="228600"/>
        </mc:Choice>
        <mc:Fallback>
          <p:control name="HTMLText2" r:id="rId4" imgW="838080" imgH="228600">
            <p:pic>
              <p:nvPicPr>
                <p:cNvPr id="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73" name="HTMLText3" r:id="rId5" imgW="838080" imgH="228600"/>
        </mc:Choice>
        <mc:Fallback>
          <p:control name="HTMLText3" r:id="rId5" imgW="838080" imgH="228600">
            <p:pic>
              <p:nvPicPr>
                <p:cNvPr id="0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74" name="HTMLText4" r:id="rId6" imgW="838080" imgH="228600"/>
        </mc:Choice>
        <mc:Fallback>
          <p:control name="HTMLText4" r:id="rId6" imgW="838080" imgH="228600">
            <p:pic>
              <p:nvPicPr>
                <p:cNvPr id="0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75" name="HTMLText5" r:id="rId7" imgW="838080" imgH="228600"/>
        </mc:Choice>
        <mc:Fallback>
          <p:control name="HTMLText5" r:id="rId7" imgW="838080" imgH="228600">
            <p:pic>
              <p:nvPicPr>
                <p:cNvPr id="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76" name="HTMLText6" r:id="rId8" imgW="838080" imgH="228600"/>
        </mc:Choice>
        <mc:Fallback>
          <p:control name="HTMLText6" r:id="rId8" imgW="838080" imgH="228600">
            <p:pic>
              <p:nvPicPr>
                <p:cNvPr id="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77" name="HTMLText7" r:id="rId9" imgW="838080" imgH="228600"/>
        </mc:Choice>
        <mc:Fallback>
          <p:control name="HTMLText7" r:id="rId9" imgW="838080" imgH="228600">
            <p:pic>
              <p:nvPicPr>
                <p:cNvPr id="0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78" name="HTMLText8" r:id="rId10" imgW="838080" imgH="228600"/>
        </mc:Choice>
        <mc:Fallback>
          <p:control name="HTMLText8" r:id="rId10" imgW="838080" imgH="228600">
            <p:pic>
              <p:nvPicPr>
                <p:cNvPr id="0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79" name="HTMLText9" r:id="rId11" imgW="838080" imgH="228600"/>
        </mc:Choice>
        <mc:Fallback>
          <p:control name="HTMLText9" r:id="rId11" imgW="838080" imgH="228600">
            <p:pic>
              <p:nvPicPr>
                <p:cNvPr id="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80" name="HTMLText10" r:id="rId12" imgW="838080" imgH="228600"/>
        </mc:Choice>
        <mc:Fallback>
          <p:control name="HTMLText10" r:id="rId12" imgW="838080" imgH="228600">
            <p:pic>
              <p:nvPicPr>
                <p:cNvPr id="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81" name="HTMLText11" r:id="rId13" imgW="838080" imgH="228600"/>
        </mc:Choice>
        <mc:Fallback>
          <p:control name="HTMLText11" r:id="rId13" imgW="838080" imgH="228600">
            <p:pic>
              <p:nvPicPr>
                <p:cNvPr id="0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82" name="HTMLHidden1" r:id="rId14" imgW="914400" imgH="228600"/>
        </mc:Choice>
        <mc:Fallback>
          <p:control name="HTMLHidden1" r:id="rId14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83" name="HTMLHidden2" r:id="rId15" imgW="914400" imgH="228600"/>
        </mc:Choice>
        <mc:Fallback>
          <p:control name="HTMLHidden2" r:id="rId15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84" name="HTMLHidden3" r:id="rId16" imgW="914400" imgH="228600"/>
        </mc:Choice>
        <mc:Fallback>
          <p:control name="HTMLHidden3" r:id="rId16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85" name="HTMLHidden4" r:id="rId17" imgW="914400" imgH="228600"/>
        </mc:Choice>
        <mc:Fallback>
          <p:control name="HTMLHidden4" r:id="rId17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86" name="HTMLHidden5" r:id="rId18" imgW="914400" imgH="228600"/>
        </mc:Choice>
        <mc:Fallback>
          <p:control name="HTMLHidden5" r:id="rId18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87" name="HTMLHidden6" r:id="rId19" imgW="914400" imgH="228600"/>
        </mc:Choice>
        <mc:Fallback>
          <p:control name="HTMLHidden6" r:id="rId19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88" name="HTMLHidden7" r:id="rId20" imgW="914400" imgH="228600"/>
        </mc:Choice>
        <mc:Fallback>
          <p:control name="HTMLHidden7" r:id="rId20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89" name="HTMLHidden8" r:id="rId21" imgW="914400" imgH="228600"/>
        </mc:Choice>
        <mc:Fallback>
          <p:control name="HTMLHidden8" r:id="rId21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90" name="HTMLHidden9" r:id="rId22" imgW="914400" imgH="228600"/>
        </mc:Choice>
        <mc:Fallback>
          <p:control name="HTMLHidden9" r:id="rId22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91" name="HTMLHidden10" r:id="rId23" imgW="914400" imgH="228600"/>
        </mc:Choice>
        <mc:Fallback>
          <p:control name="HTMLHidden10" r:id="rId23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84176" y="262583"/>
            <a:ext cx="7452320" cy="9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it-IT" sz="3600" b="1" dirty="0" smtClean="0">
                <a:solidFill>
                  <a:srgbClr val="5E5E5E"/>
                </a:solidFill>
              </a:rPr>
              <a:t>Attraverso quali “didattiche” le metto alla prova?</a:t>
            </a:r>
            <a:endParaRPr lang="it-IT" sz="3600" b="1" spc="50" dirty="0">
              <a:ln w="11430"/>
              <a:solidFill>
                <a:srgbClr val="5E5E5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C3A-0391-47DE-80B1-CA0F80D493CF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mariella spinosi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971600" y="145951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584176" y="1340768"/>
            <a:ext cx="712879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it-IT" sz="2800" b="1" spc="50" dirty="0" smtClean="0">
                <a:ln w="11430"/>
                <a:solidFill>
                  <a:srgbClr val="967200"/>
                </a:solidFill>
              </a:rPr>
              <a:t>Alcuni esempi di didattiche attive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547664" y="2276872"/>
            <a:ext cx="4104456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it-IT" sz="2800" b="1" spc="50" dirty="0" smtClean="0">
                <a:ln w="11430"/>
                <a:solidFill>
                  <a:srgbClr val="FF0000"/>
                </a:solidFill>
                <a:latin typeface="Calibri" pitchFamily="34" charset="0"/>
              </a:rPr>
              <a:t>Didattica </a:t>
            </a:r>
            <a:r>
              <a:rPr lang="it-IT" sz="2800" b="1" spc="50" dirty="0" err="1" smtClean="0">
                <a:ln w="11430"/>
                <a:solidFill>
                  <a:srgbClr val="FF0000"/>
                </a:solidFill>
                <a:latin typeface="Calibri" pitchFamily="34" charset="0"/>
              </a:rPr>
              <a:t>laboratoriale</a:t>
            </a:r>
            <a:endParaRPr lang="it-IT" sz="2800" b="1" spc="50" dirty="0" smtClean="0">
              <a:ln w="11430"/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it-IT" sz="2800" b="1" spc="50" dirty="0" smtClean="0">
                <a:ln w="11430"/>
                <a:solidFill>
                  <a:srgbClr val="AC0000"/>
                </a:solidFill>
                <a:latin typeface="Calibri" pitchFamily="34" charset="0"/>
              </a:rPr>
              <a:t>Cooperative </a:t>
            </a:r>
            <a:r>
              <a:rPr lang="it-IT" sz="2800" b="1" spc="50" dirty="0" err="1" smtClean="0">
                <a:ln w="11430"/>
                <a:solidFill>
                  <a:srgbClr val="AC0000"/>
                </a:solidFill>
                <a:latin typeface="Calibri" pitchFamily="34" charset="0"/>
              </a:rPr>
              <a:t>learning</a:t>
            </a:r>
            <a:endParaRPr lang="it-IT" sz="2800" b="1" spc="50" dirty="0" smtClean="0">
              <a:ln w="11430"/>
              <a:solidFill>
                <a:srgbClr val="AC0000"/>
              </a:solidFill>
              <a:latin typeface="Calibri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it-IT" sz="2800" b="1" spc="50" dirty="0" err="1" smtClean="0">
                <a:ln w="11430"/>
                <a:solidFill>
                  <a:srgbClr val="832162"/>
                </a:solidFill>
                <a:latin typeface="Calibri" pitchFamily="34" charset="0"/>
              </a:rPr>
              <a:t>Peer</a:t>
            </a:r>
            <a:r>
              <a:rPr lang="it-IT" sz="2800" b="1" spc="50" dirty="0" smtClean="0">
                <a:ln w="11430"/>
                <a:solidFill>
                  <a:srgbClr val="832162"/>
                </a:solidFill>
                <a:latin typeface="Calibri" pitchFamily="34" charset="0"/>
              </a:rPr>
              <a:t> </a:t>
            </a:r>
            <a:r>
              <a:rPr lang="it-IT" sz="2800" b="1" spc="50" dirty="0" err="1" smtClean="0">
                <a:ln w="11430"/>
                <a:solidFill>
                  <a:srgbClr val="832162"/>
                </a:solidFill>
                <a:latin typeface="Calibri" pitchFamily="34" charset="0"/>
              </a:rPr>
              <a:t>education</a:t>
            </a:r>
            <a:endParaRPr lang="it-IT" sz="2800" b="1" spc="50" dirty="0" smtClean="0">
              <a:ln w="11430"/>
              <a:solidFill>
                <a:srgbClr val="832162"/>
              </a:solidFill>
              <a:latin typeface="Calibri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it-IT" sz="2800" b="1" spc="50" dirty="0" smtClean="0">
                <a:ln w="11430"/>
                <a:solidFill>
                  <a:srgbClr val="002060"/>
                </a:solidFill>
                <a:latin typeface="Calibri" pitchFamily="34" charset="0"/>
              </a:rPr>
              <a:t>Giochi di simulazione</a:t>
            </a:r>
          </a:p>
        </p:txBody>
      </p:sp>
      <p:pic>
        <p:nvPicPr>
          <p:cNvPr id="78877" name="Picture 29" descr="https://encrypted-tbn0.gstatic.com/images?q=tbn:ANd9GcQtxpffG0NnGiU6U9BN9JEtNj1kmcmMOpZTu5Zv_SsTaWST98Krtw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403648" y="4248472"/>
            <a:ext cx="3600400" cy="2492896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5256584" y="4731385"/>
            <a:ext cx="3635896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it-IT" sz="2800" b="1" dirty="0" smtClean="0">
                <a:solidFill>
                  <a:srgbClr val="0070C0"/>
                </a:solidFill>
                <a:latin typeface="Calibri" pitchFamily="34" charset="0"/>
              </a:rPr>
              <a:t>Conversazione clinica </a:t>
            </a: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it-IT" sz="2800" b="1" dirty="0" err="1" smtClean="0">
                <a:solidFill>
                  <a:srgbClr val="00B050"/>
                </a:solidFill>
                <a:latin typeface="Calibri" pitchFamily="34" charset="0"/>
              </a:rPr>
              <a:t>Inquiry</a:t>
            </a:r>
            <a:r>
              <a:rPr lang="it-IT" sz="28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it-IT" sz="2800" b="1" dirty="0" err="1" smtClean="0">
                <a:solidFill>
                  <a:srgbClr val="00B050"/>
                </a:solidFill>
                <a:latin typeface="Calibri" pitchFamily="34" charset="0"/>
              </a:rPr>
              <a:t>based</a:t>
            </a:r>
            <a:r>
              <a:rPr lang="it-IT" sz="28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it-IT" sz="2800" b="1" dirty="0" err="1" smtClean="0">
                <a:solidFill>
                  <a:srgbClr val="00B050"/>
                </a:solidFill>
                <a:latin typeface="Calibri" pitchFamily="34" charset="0"/>
              </a:rPr>
              <a:t>learning</a:t>
            </a:r>
            <a:endParaRPr lang="it-IT" sz="28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it-IT" sz="2800" b="1" dirty="0" err="1" smtClean="0">
                <a:solidFill>
                  <a:srgbClr val="CC3399"/>
                </a:solidFill>
                <a:latin typeface="Calibri" pitchFamily="34" charset="0"/>
              </a:rPr>
              <a:t>Flip</a:t>
            </a:r>
            <a:r>
              <a:rPr lang="it-IT" sz="2800" b="1" dirty="0" smtClean="0">
                <a:solidFill>
                  <a:srgbClr val="CC3399"/>
                </a:solidFill>
                <a:latin typeface="Calibri" pitchFamily="34" charset="0"/>
              </a:rPr>
              <a:t> </a:t>
            </a:r>
            <a:r>
              <a:rPr lang="it-IT" sz="2800" b="1" dirty="0" err="1" smtClean="0">
                <a:solidFill>
                  <a:srgbClr val="CC3399"/>
                </a:solidFill>
                <a:latin typeface="Calibri" pitchFamily="34" charset="0"/>
              </a:rPr>
              <a:t>teaching</a:t>
            </a:r>
            <a:endParaRPr lang="it-IT" sz="2800" dirty="0" smtClean="0">
              <a:solidFill>
                <a:srgbClr val="CC3399"/>
              </a:solidFill>
              <a:latin typeface="Calibri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it-IT" sz="2800" b="1" dirty="0" smtClean="0">
                <a:solidFill>
                  <a:srgbClr val="002060"/>
                </a:solidFill>
                <a:latin typeface="Calibri" pitchFamily="34" charset="0"/>
              </a:rPr>
              <a:t>Compiti di realtà</a:t>
            </a:r>
            <a:endParaRPr lang="it-IT" sz="2800" spc="50" dirty="0" smtClean="0">
              <a:ln w="11430"/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8873" name="Picture 25" descr="https://encrypted-tbn0.gstatic.com/images?q=tbn:ANd9GcSl0hGIdciaYuuxhGom_CbFa2SzXE0QMFA3um_WilvIQ3rWvQq3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580112" y="2060848"/>
            <a:ext cx="3096344" cy="2092194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78850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51" name="HTMLText1" r:id="rId3" imgW="838080" imgH="228600"/>
        </mc:Choice>
        <mc:Fallback>
          <p:control name="HTMLText1" r:id="rId3" imgW="83808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52" name="HTMLText2" r:id="rId4" imgW="838080" imgH="228600"/>
        </mc:Choice>
        <mc:Fallback>
          <p:control name="HTMLText2" r:id="rId4" imgW="838080" imgH="228600">
            <p:pic>
              <p:nvPicPr>
                <p:cNvPr id="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53" name="HTMLText3" r:id="rId5" imgW="838080" imgH="228600"/>
        </mc:Choice>
        <mc:Fallback>
          <p:control name="HTMLText3" r:id="rId5" imgW="838080" imgH="228600">
            <p:pic>
              <p:nvPicPr>
                <p:cNvPr id="0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54" name="HTMLText4" r:id="rId6" imgW="838080" imgH="228600"/>
        </mc:Choice>
        <mc:Fallback>
          <p:control name="HTMLText4" r:id="rId6" imgW="838080" imgH="228600">
            <p:pic>
              <p:nvPicPr>
                <p:cNvPr id="0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55" name="HTMLText5" r:id="rId7" imgW="838080" imgH="228600"/>
        </mc:Choice>
        <mc:Fallback>
          <p:control name="HTMLText5" r:id="rId7" imgW="838080" imgH="228600">
            <p:pic>
              <p:nvPicPr>
                <p:cNvPr id="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56" name="HTMLText6" r:id="rId8" imgW="838080" imgH="228600"/>
        </mc:Choice>
        <mc:Fallback>
          <p:control name="HTMLText6" r:id="rId8" imgW="838080" imgH="228600">
            <p:pic>
              <p:nvPicPr>
                <p:cNvPr id="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57" name="HTMLText7" r:id="rId9" imgW="838080" imgH="228600"/>
        </mc:Choice>
        <mc:Fallback>
          <p:control name="HTMLText7" r:id="rId9" imgW="838080" imgH="228600">
            <p:pic>
              <p:nvPicPr>
                <p:cNvPr id="0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58" name="HTMLText8" r:id="rId10" imgW="838080" imgH="228600"/>
        </mc:Choice>
        <mc:Fallback>
          <p:control name="HTMLText8" r:id="rId10" imgW="838080" imgH="228600">
            <p:pic>
              <p:nvPicPr>
                <p:cNvPr id="0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59" name="HTMLText9" r:id="rId11" imgW="838080" imgH="228600"/>
        </mc:Choice>
        <mc:Fallback>
          <p:control name="HTMLText9" r:id="rId11" imgW="838080" imgH="228600">
            <p:pic>
              <p:nvPicPr>
                <p:cNvPr id="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60" name="HTMLText10" r:id="rId12" imgW="838080" imgH="228600"/>
        </mc:Choice>
        <mc:Fallback>
          <p:control name="HTMLText10" r:id="rId12" imgW="838080" imgH="228600">
            <p:pic>
              <p:nvPicPr>
                <p:cNvPr id="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61" name="HTMLText11" r:id="rId13" imgW="838080" imgH="228600"/>
        </mc:Choice>
        <mc:Fallback>
          <p:control name="HTMLText11" r:id="rId13" imgW="838080" imgH="228600">
            <p:pic>
              <p:nvPicPr>
                <p:cNvPr id="0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978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62" name="HTMLHidden1" r:id="rId14" imgW="914400" imgH="228600"/>
        </mc:Choice>
        <mc:Fallback>
          <p:control name="HTMLHidden1" r:id="rId14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63" name="HTMLHidden2" r:id="rId15" imgW="914400" imgH="228600"/>
        </mc:Choice>
        <mc:Fallback>
          <p:control name="HTMLHidden2" r:id="rId15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64" name="HTMLHidden3" r:id="rId16" imgW="914400" imgH="228600"/>
        </mc:Choice>
        <mc:Fallback>
          <p:control name="HTMLHidden3" r:id="rId16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65" name="HTMLHidden4" r:id="rId17" imgW="914400" imgH="228600"/>
        </mc:Choice>
        <mc:Fallback>
          <p:control name="HTMLHidden4" r:id="rId17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66" name="HTMLHidden5" r:id="rId18" imgW="914400" imgH="228600"/>
        </mc:Choice>
        <mc:Fallback>
          <p:control name="HTMLHidden5" r:id="rId18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67" name="HTMLHidden6" r:id="rId19" imgW="914400" imgH="228600"/>
        </mc:Choice>
        <mc:Fallback>
          <p:control name="HTMLHidden6" r:id="rId19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68" name="HTMLHidden7" r:id="rId20" imgW="914400" imgH="228600"/>
        </mc:Choice>
        <mc:Fallback>
          <p:control name="HTMLHidden7" r:id="rId20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69" name="HTMLHidden8" r:id="rId21" imgW="914400" imgH="228600"/>
        </mc:Choice>
        <mc:Fallback>
          <p:control name="HTMLHidden8" r:id="rId21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70" name="HTMLHidden9" r:id="rId22" imgW="914400" imgH="228600"/>
        </mc:Choice>
        <mc:Fallback>
          <p:control name="HTMLHidden9" r:id="rId22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71" name="HTMLHidden10" r:id="rId23" imgW="914400" imgH="228600"/>
        </mc:Choice>
        <mc:Fallback>
          <p:control name="HTMLHidden10" r:id="rId23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12496</TotalTime>
  <Words>1516</Words>
  <Application>Microsoft Office PowerPoint</Application>
  <PresentationFormat>Presentazione su schermo (4:3)</PresentationFormat>
  <Paragraphs>209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Solstizio</vt:lpstr>
      <vt:lpstr>Presentazione standard di PowerPoint</vt:lpstr>
      <vt:lpstr>Le didattiche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didattica laboratoriale richiede…</vt:lpstr>
      <vt:lpstr>Cooperative learning</vt:lpstr>
      <vt:lpstr>Peer Education</vt:lpstr>
      <vt:lpstr>Giochi di simulazione</vt:lpstr>
      <vt:lpstr>Debriefing</vt:lpstr>
      <vt:lpstr>Conversazione clinica</vt:lpstr>
      <vt:lpstr>Inquiry based learning</vt:lpstr>
      <vt:lpstr>5e Learning model</vt:lpstr>
      <vt:lpstr>Flip teaching</vt:lpstr>
      <vt:lpstr>Compiti di realtà</vt:lpstr>
      <vt:lpstr>Esempi di compiti di realtà</vt:lpstr>
      <vt:lpstr>6 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Benevento Liceo Classico Pietro Giannone</dc:title>
  <dc:creator>spinosi</dc:creator>
  <cp:lastModifiedBy>Docente</cp:lastModifiedBy>
  <cp:revision>311</cp:revision>
  <dcterms:created xsi:type="dcterms:W3CDTF">2014-01-28T18:04:36Z</dcterms:created>
  <dcterms:modified xsi:type="dcterms:W3CDTF">2014-05-29T14:25:43Z</dcterms:modified>
</cp:coreProperties>
</file>